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1"/>
  </p:notesMasterIdLst>
  <p:sldIdLst>
    <p:sldId id="256" r:id="rId3"/>
    <p:sldId id="257" r:id="rId4"/>
    <p:sldId id="258" r:id="rId5"/>
    <p:sldId id="259" r:id="rId6"/>
    <p:sldId id="261" r:id="rId7"/>
    <p:sldId id="291" r:id="rId8"/>
    <p:sldId id="262" r:id="rId9"/>
    <p:sldId id="263" r:id="rId10"/>
    <p:sldId id="275" r:id="rId11"/>
    <p:sldId id="266" r:id="rId12"/>
    <p:sldId id="290" r:id="rId13"/>
    <p:sldId id="283" r:id="rId14"/>
    <p:sldId id="274" r:id="rId15"/>
    <p:sldId id="271" r:id="rId16"/>
    <p:sldId id="277" r:id="rId17"/>
    <p:sldId id="280" r:id="rId18"/>
    <p:sldId id="276" r:id="rId19"/>
    <p:sldId id="279" r:id="rId20"/>
    <p:sldId id="267" r:id="rId21"/>
    <p:sldId id="268" r:id="rId22"/>
    <p:sldId id="281" r:id="rId23"/>
    <p:sldId id="270" r:id="rId24"/>
    <p:sldId id="272" r:id="rId25"/>
    <p:sldId id="269" r:id="rId26"/>
    <p:sldId id="264" r:id="rId27"/>
    <p:sldId id="289" r:id="rId28"/>
    <p:sldId id="292" r:id="rId29"/>
    <p:sldId id="273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24" autoAdjust="0"/>
    <p:restoredTop sz="85663" autoAdjust="0"/>
  </p:normalViewPr>
  <p:slideViewPr>
    <p:cSldViewPr>
      <p:cViewPr>
        <p:scale>
          <a:sx n="50" d="100"/>
          <a:sy n="50" d="100"/>
        </p:scale>
        <p:origin x="-3300" y="-10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8D95DC-9ED8-4BAF-96F6-E7F2A0628516}" type="datetimeFigureOut">
              <a:rPr lang="ru-RU" smtClean="0"/>
              <a:pPr/>
              <a:t>27.05.2019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6633DC-3355-4B5A-8685-9EF49385597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42438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633DC-3355-4B5A-8685-9EF49385597F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AEAD6-8811-4821-A86B-955D74E91E3B}" type="datetimeFigureOut">
              <a:rPr lang="ru-RU" smtClean="0"/>
              <a:pPr/>
              <a:t>27.05.2019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637DF-710B-44F9-A457-D62EC0D83D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AEAD6-8811-4821-A86B-955D74E91E3B}" type="datetimeFigureOut">
              <a:rPr lang="ru-RU" smtClean="0"/>
              <a:pPr/>
              <a:t>27.05.2019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637DF-710B-44F9-A457-D62EC0D83D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AEAD6-8811-4821-A86B-955D74E91E3B}" type="datetimeFigureOut">
              <a:rPr lang="ru-RU" smtClean="0"/>
              <a:pPr/>
              <a:t>27.05.2019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637DF-710B-44F9-A457-D62EC0D83D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C82C93-DF23-4B33-81FA-DDEFEFB82A6B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45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190906-5D41-4E8C-AC0E-3CEE54FFE60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3407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A4E6DA-1544-4B54-9636-3411EA94BCD9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8467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F70D5F-5FF5-4E83-A394-0D9E8398E680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1329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F6D484-134F-4719-8D32-7E31A19BCC2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6120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A670BA-C015-44E2-B100-413ED30B864D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1698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BA0428-3AAF-41C3-A5CE-4612D295D8F5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3290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B78A3-4E33-41EB-B457-364892F0BCF5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327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AEAD6-8811-4821-A86B-955D74E91E3B}" type="datetimeFigureOut">
              <a:rPr lang="ru-RU" smtClean="0"/>
              <a:pPr/>
              <a:t>27.05.2019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637DF-710B-44F9-A457-D62EC0D83D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56A966-D702-4521-8D4F-7295E4441E2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927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0A1E55-0D6B-47BC-8CB4-5061716F02D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5960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ABFE06-FFA6-4552-B795-1A6F215E245C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9900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A80621-FA8C-4BBA-94E2-17A61DAB9937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0966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B3179E-924A-475D-B9E8-F54A805D755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7814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40D8BB-E6E1-4DCA-9E68-F7CB36A0F785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868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AEAD6-8811-4821-A86B-955D74E91E3B}" type="datetimeFigureOut">
              <a:rPr lang="ru-RU" smtClean="0"/>
              <a:pPr/>
              <a:t>27.05.2019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637DF-710B-44F9-A457-D62EC0D83D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AEAD6-8811-4821-A86B-955D74E91E3B}" type="datetimeFigureOut">
              <a:rPr lang="ru-RU" smtClean="0"/>
              <a:pPr/>
              <a:t>27.05.2019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637DF-710B-44F9-A457-D62EC0D83D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AEAD6-8811-4821-A86B-955D74E91E3B}" type="datetimeFigureOut">
              <a:rPr lang="ru-RU" smtClean="0"/>
              <a:pPr/>
              <a:t>27.05.2019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637DF-710B-44F9-A457-D62EC0D83D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AEAD6-8811-4821-A86B-955D74E91E3B}" type="datetimeFigureOut">
              <a:rPr lang="ru-RU" smtClean="0"/>
              <a:pPr/>
              <a:t>27.05.2019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637DF-710B-44F9-A457-D62EC0D83D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AEAD6-8811-4821-A86B-955D74E91E3B}" type="datetimeFigureOut">
              <a:rPr lang="ru-RU" smtClean="0"/>
              <a:pPr/>
              <a:t>27.05.2019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637DF-710B-44F9-A457-D62EC0D83D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AEAD6-8811-4821-A86B-955D74E91E3B}" type="datetimeFigureOut">
              <a:rPr lang="ru-RU" smtClean="0"/>
              <a:pPr/>
              <a:t>27.05.2019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637DF-710B-44F9-A457-D62EC0D83D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AEAD6-8811-4821-A86B-955D74E91E3B}" type="datetimeFigureOut">
              <a:rPr lang="ru-RU" smtClean="0"/>
              <a:pPr/>
              <a:t>27.05.2019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637DF-710B-44F9-A457-D62EC0D83D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9AEAD6-8811-4821-A86B-955D74E91E3B}" type="datetimeFigureOut">
              <a:rPr lang="ru-RU" smtClean="0"/>
              <a:pPr/>
              <a:t>27.05.2019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4637DF-710B-44F9-A457-D62EC0D83D8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DB93360-355B-4E94-A775-A814993A8858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124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s://pp.userapi.com/c636622/v636622636/30d0a/2aDTXUZ0RXA.jpg"/>
          <p:cNvPicPr>
            <a:picLocks noChangeAspect="1" noChangeArrowheads="1"/>
          </p:cNvPicPr>
          <p:nvPr/>
        </p:nvPicPr>
        <p:blipFill>
          <a:blip r:embed="rId2" cstate="print"/>
          <a:srcRect l="3761" t="3761" r="2210" b="9732"/>
          <a:stretch>
            <a:fillRect/>
          </a:stretch>
        </p:blipFill>
        <p:spPr bwMode="auto">
          <a:xfrm>
            <a:off x="7020272" y="4869160"/>
            <a:ext cx="1800200" cy="1656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124744"/>
            <a:ext cx="9144000" cy="2376263"/>
          </a:xfr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СНК кафедры анестезиологии, реаниматологии и интенсивной терапии: </a:t>
            </a:r>
            <a:br>
              <a:rPr lang="ru-RU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вчера, сегодня, завтра</a:t>
            </a:r>
            <a:endParaRPr lang="ru-RU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1640" y="3717032"/>
            <a:ext cx="6400800" cy="1752600"/>
          </a:xfrm>
        </p:spPr>
        <p:txBody>
          <a:bodyPr>
            <a:normAutofit/>
          </a:bodyPr>
          <a:lstStyle/>
          <a:p>
            <a:r>
              <a:rPr lang="ru-RU" dirty="0" smtClean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a:rPr>
              <a:t>Кафедра анестезиологии и реаниматологии СГМУ: 25 лет</a:t>
            </a:r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067944" y="6237312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2019 год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9698" name="Picture 2" descr="Ð¡ÐµÐ²ÐµÑÐ½ÑÐ¹ ÐÐ¾ÑÑÐ´Ð°ÑÑÑÐ²ÐµÐ½Ð½ÑÐ¹ ÐÐµÐ´Ð¸ÑÐ¸Ð½ÑÐºÐ¸Ð¹ Ð£Ð½Ð¸Ð²ÐµÑÑÐ¸ÑÐµÑ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869160"/>
            <a:ext cx="1642492" cy="16424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84784"/>
          </a:xfr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pPr algn="l"/>
            <a:r>
              <a:rPr lang="ru-RU" b="1" dirty="0" smtClean="0">
                <a:solidFill>
                  <a:srgbClr val="FFFFFF"/>
                </a:solidFill>
              </a:rPr>
              <a:t>ВЧЕРА: </a:t>
            </a:r>
            <a:r>
              <a:rPr lang="ru-RU" sz="2800" u="sng" dirty="0" smtClean="0">
                <a:solidFill>
                  <a:srgbClr val="FFFFFF"/>
                </a:solidFill>
              </a:rPr>
              <a:t>успех </a:t>
            </a:r>
            <a:r>
              <a:rPr lang="ru-RU" sz="2800" u="sng" dirty="0" err="1" smtClean="0">
                <a:solidFill>
                  <a:srgbClr val="FFFFFF"/>
                </a:solidFill>
              </a:rPr>
              <a:t>зарубежом</a:t>
            </a:r>
            <a:endParaRPr lang="ru-RU" sz="2800" u="sng" dirty="0">
              <a:solidFill>
                <a:srgbClr val="FFFFFF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Некоторые кружковцы в настоящее время являются ведущими специалистами зарубежных клиник:  Норвегии (А. Мельников, В. Куклин, </a:t>
            </a:r>
            <a:r>
              <a:rPr lang="ru-RU" dirty="0"/>
              <a:t>М</a:t>
            </a:r>
            <a:r>
              <a:rPr lang="ru-RU" dirty="0" smtClean="0"/>
              <a:t>. </a:t>
            </a:r>
            <a:r>
              <a:rPr lang="ru-RU" dirty="0" err="1" smtClean="0"/>
              <a:t>Совершаев</a:t>
            </a:r>
            <a:r>
              <a:rPr lang="ru-RU" dirty="0" smtClean="0"/>
              <a:t>, Е. </a:t>
            </a:r>
            <a:r>
              <a:rPr lang="ru-RU" dirty="0" err="1" smtClean="0"/>
              <a:t>Егорина</a:t>
            </a:r>
            <a:r>
              <a:rPr lang="ru-RU" dirty="0" smtClean="0"/>
              <a:t>), Великобритании (А. </a:t>
            </a:r>
            <a:r>
              <a:rPr lang="ru-RU" dirty="0" err="1" smtClean="0"/>
              <a:t>Варвинский</a:t>
            </a:r>
            <a:r>
              <a:rPr lang="ru-RU" dirty="0" smtClean="0"/>
              <a:t>), Израиля (А. </a:t>
            </a:r>
            <a:r>
              <a:rPr lang="ru-RU" dirty="0" err="1" smtClean="0"/>
              <a:t>Хинчук</a:t>
            </a:r>
            <a:r>
              <a:rPr lang="ru-RU" dirty="0" smtClean="0"/>
              <a:t>, И. </a:t>
            </a:r>
            <a:r>
              <a:rPr lang="ru-RU" dirty="0" err="1" smtClean="0"/>
              <a:t>Кветный</a:t>
            </a:r>
            <a:r>
              <a:rPr lang="ru-RU" dirty="0" smtClean="0"/>
              <a:t>), США (</a:t>
            </a:r>
            <a:r>
              <a:rPr lang="ru-RU" dirty="0" err="1" smtClean="0"/>
              <a:t>С.Карышев</a:t>
            </a:r>
            <a:r>
              <a:rPr lang="ru-RU" dirty="0" smtClean="0"/>
              <a:t>, О. Евгенов).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700808"/>
          </a:xfr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>
            <a:noAutofit/>
          </a:bodyPr>
          <a:lstStyle/>
          <a:p>
            <a:r>
              <a:rPr lang="ru-RU" altLang="ru-RU" sz="3200" dirty="0" smtClean="0">
                <a:solidFill>
                  <a:srgbClr val="FFFFFF"/>
                </a:solidFill>
              </a:rPr>
              <a:t/>
            </a:r>
            <a:br>
              <a:rPr lang="ru-RU" altLang="ru-RU" sz="3200" dirty="0" smtClean="0">
                <a:solidFill>
                  <a:srgbClr val="FFFFFF"/>
                </a:solidFill>
              </a:rPr>
            </a:br>
            <a:r>
              <a:rPr lang="ru-RU" altLang="ru-RU" sz="3200" dirty="0" smtClean="0">
                <a:solidFill>
                  <a:srgbClr val="FFFFFF"/>
                </a:solidFill>
              </a:rPr>
              <a:t>Кружковцы работают не только в </a:t>
            </a:r>
            <a:br>
              <a:rPr lang="ru-RU" altLang="ru-RU" sz="3200" dirty="0" smtClean="0">
                <a:solidFill>
                  <a:srgbClr val="FFFFFF"/>
                </a:solidFill>
              </a:rPr>
            </a:br>
            <a:r>
              <a:rPr lang="ru-RU" altLang="ru-RU" sz="3200" dirty="0" smtClean="0">
                <a:solidFill>
                  <a:srgbClr val="FFFFFF"/>
                </a:solidFill>
              </a:rPr>
              <a:t>Архангельской области, но и в других регионах </a:t>
            </a:r>
            <a:br>
              <a:rPr lang="ru-RU" altLang="ru-RU" sz="3200" dirty="0" smtClean="0">
                <a:solidFill>
                  <a:srgbClr val="FFFFFF"/>
                </a:solidFill>
              </a:rPr>
            </a:br>
            <a:r>
              <a:rPr lang="ru-RU" altLang="ru-RU" sz="3200" dirty="0" smtClean="0">
                <a:solidFill>
                  <a:srgbClr val="FFFFFF"/>
                </a:solidFill>
              </a:rPr>
              <a:t>России, востребованы за рубежом</a:t>
            </a:r>
            <a:r>
              <a:rPr lang="ru-RU" altLang="ru-RU" sz="3200" dirty="0" smtClean="0"/>
              <a:t/>
            </a:r>
            <a:br>
              <a:rPr lang="ru-RU" altLang="ru-RU" sz="3200" dirty="0" smtClean="0"/>
            </a:br>
            <a:endParaRPr lang="ru-RU" sz="3200" dirty="0">
              <a:solidFill>
                <a:srgbClr val="FFFFFF"/>
              </a:solidFill>
            </a:endParaRPr>
          </a:p>
        </p:txBody>
      </p:sp>
      <p:pic>
        <p:nvPicPr>
          <p:cNvPr id="4" name="Picture 5" descr="D:\Foto\Фото-Кафедра\2017\эстафета вузовской науки 20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6" y="2365374"/>
            <a:ext cx="4909964" cy="3260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" descr="D:\Foto\Фото-Кафедра\Ольхер_Перу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950" y="2204864"/>
            <a:ext cx="4198938" cy="419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220072" y="6453336"/>
            <a:ext cx="37467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ru-RU" altLang="ru-RU" b="1" dirty="0" smtClean="0"/>
              <a:t>Выпускник кафедры </a:t>
            </a:r>
            <a:r>
              <a:rPr lang="ru-RU" altLang="ru-RU" b="1" dirty="0" err="1" smtClean="0"/>
              <a:t>Ольхер</a:t>
            </a:r>
            <a:r>
              <a:rPr lang="ru-RU" altLang="ru-RU" b="1" dirty="0" smtClean="0"/>
              <a:t> в Перу</a:t>
            </a:r>
            <a:endParaRPr lang="ru-RU" alt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8" descr="x_9944006c_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288" y="0"/>
            <a:ext cx="5530713" cy="4149080"/>
          </a:xfrm>
          <a:prstGeom prst="rect">
            <a:avLst/>
          </a:prstGeom>
          <a:noFill/>
          <a:ln w="19050">
            <a:solidFill>
              <a:srgbClr val="B2B2B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7" descr="x_b1a14b7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64756"/>
            <a:ext cx="5722884" cy="4293244"/>
          </a:xfrm>
          <a:prstGeom prst="rect">
            <a:avLst/>
          </a:prstGeom>
          <a:noFill/>
          <a:ln w="19050">
            <a:solidFill>
              <a:srgbClr val="B2B2B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6" descr="x_8965c3a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340085" cy="4005064"/>
          </a:xfrm>
          <a:prstGeom prst="rect">
            <a:avLst/>
          </a:prstGeom>
          <a:noFill/>
          <a:ln w="19050">
            <a:solidFill>
              <a:srgbClr val="B2B2B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Рисунок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693" y="3140969"/>
            <a:ext cx="6237308" cy="3717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DSC0043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64" y="1844824"/>
            <a:ext cx="5776886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9108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pp.userapi.com/c637620/v637620157/107ac/zTn-huJajh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7" y="3212976"/>
            <a:ext cx="4608512" cy="345638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84784"/>
          </a:xfr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pPr algn="l"/>
            <a:r>
              <a:rPr lang="ru-RU" b="1" dirty="0" smtClean="0">
                <a:solidFill>
                  <a:srgbClr val="FFFFFF"/>
                </a:solidFill>
              </a:rPr>
              <a:t>ВЧЕРА: </a:t>
            </a:r>
            <a:br>
              <a:rPr lang="ru-RU" b="1" dirty="0" smtClean="0">
                <a:solidFill>
                  <a:srgbClr val="FFFFFF"/>
                </a:solidFill>
              </a:rPr>
            </a:br>
            <a:r>
              <a:rPr lang="ru-RU" sz="3200" u="sng" dirty="0" smtClean="0">
                <a:solidFill>
                  <a:srgbClr val="FFFFFF"/>
                </a:solidFill>
              </a:rPr>
              <a:t>первая олимпиада</a:t>
            </a:r>
            <a:endParaRPr lang="ru-RU" u="sng" dirty="0">
              <a:solidFill>
                <a:srgbClr val="FFFFFF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628800"/>
            <a:ext cx="4464496" cy="4853136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/>
              <a:t>I </a:t>
            </a:r>
            <a:r>
              <a:rPr lang="ru-RU" sz="2400" dirty="0" err="1" smtClean="0"/>
              <a:t>внутривузовская</a:t>
            </a:r>
            <a:r>
              <a:rPr lang="ru-RU" sz="2400" dirty="0" smtClean="0"/>
              <a:t> студенческая олимпиада по анестезиологии, реаниматологии  и интенсивной терапии проведена в 2015 году. </a:t>
            </a:r>
          </a:p>
          <a:p>
            <a:pPr>
              <a:lnSpc>
                <a:spcPct val="150000"/>
              </a:lnSpc>
            </a:pPr>
            <a:r>
              <a:rPr lang="ru-RU" sz="2400" dirty="0" smtClean="0"/>
              <a:t>Победитель и призеры смогли принять участие во Всероссийской студенческой олимпиаде по практической медицинской подготовке</a:t>
            </a:r>
          </a:p>
          <a:p>
            <a:pPr>
              <a:lnSpc>
                <a:spcPct val="150000"/>
              </a:lnSpc>
              <a:buNone/>
            </a:pPr>
            <a:r>
              <a:rPr lang="ru-RU" sz="2400" dirty="0" smtClean="0"/>
              <a:t>     </a:t>
            </a:r>
            <a:r>
              <a:rPr lang="ru-RU" sz="2400" b="1" dirty="0" smtClean="0"/>
              <a:t>«Золотой </a:t>
            </a:r>
            <a:r>
              <a:rPr lang="ru-RU" sz="2400" b="1" dirty="0" err="1" smtClean="0"/>
              <a:t>МедСкилл</a:t>
            </a:r>
            <a:r>
              <a:rPr lang="ru-RU" sz="2400" b="1" dirty="0" smtClean="0"/>
              <a:t>».</a:t>
            </a:r>
            <a:endParaRPr lang="ru-RU" sz="2400" dirty="0" smtClean="0"/>
          </a:p>
          <a:p>
            <a:pPr>
              <a:buNone/>
            </a:pP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84784"/>
          </a:xfr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pPr algn="l"/>
            <a:r>
              <a:rPr lang="ru-RU" dirty="0" smtClean="0">
                <a:solidFill>
                  <a:srgbClr val="FFFFFF"/>
                </a:solidFill>
              </a:rPr>
              <a:t>ВЧЕРА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412776"/>
            <a:ext cx="7812360" cy="4569371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Участие во Всероссийской студенческой олимпиаде по практической медицинской подготовке «Золотой </a:t>
            </a:r>
            <a:r>
              <a:rPr lang="ru-RU" sz="2800" dirty="0" err="1" smtClean="0"/>
              <a:t>МедСкилл</a:t>
            </a:r>
            <a:r>
              <a:rPr lang="ru-RU" sz="2800" dirty="0" smtClean="0"/>
              <a:t>» - 2014-2016гг.</a:t>
            </a:r>
          </a:p>
        </p:txBody>
      </p:sp>
      <p:pic>
        <p:nvPicPr>
          <p:cNvPr id="29698" name="Picture 2" descr="https://pp.userapi.com/yPH78fW8g2JEvHjef4JYbQEYmKuZfubVk94ytQ/iMXotFHirv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3" y="3847896"/>
            <a:ext cx="4536504" cy="2938096"/>
          </a:xfrm>
          <a:prstGeom prst="rect">
            <a:avLst/>
          </a:prstGeom>
          <a:noFill/>
        </p:spPr>
      </p:pic>
      <p:pic>
        <p:nvPicPr>
          <p:cNvPr id="9218" name="Picture 2" descr="https://pp.userapi.com/c623831/v623831934/2a678/IWpfeEkhZu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924944"/>
            <a:ext cx="3816424" cy="38164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56792"/>
          </a:xfr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>
            <a:normAutofit fontScale="90000"/>
          </a:bodyPr>
          <a:lstStyle/>
          <a:p>
            <a:pPr algn="l"/>
            <a:r>
              <a:rPr lang="ru-RU" b="1" dirty="0" smtClean="0">
                <a:solidFill>
                  <a:srgbClr val="FFFFFF"/>
                </a:solidFill>
              </a:rPr>
              <a:t/>
            </a:r>
            <a:br>
              <a:rPr lang="ru-RU" b="1" dirty="0" smtClean="0">
                <a:solidFill>
                  <a:srgbClr val="FFFFFF"/>
                </a:solidFill>
              </a:rPr>
            </a:br>
            <a:r>
              <a:rPr lang="ru-RU" b="1" dirty="0" smtClean="0">
                <a:solidFill>
                  <a:srgbClr val="FFFFFF"/>
                </a:solidFill>
              </a:rPr>
              <a:t>ВЧЕРА:</a:t>
            </a:r>
            <a:br>
              <a:rPr lang="ru-RU" b="1" dirty="0" smtClean="0">
                <a:solidFill>
                  <a:srgbClr val="FFFFFF"/>
                </a:solidFill>
              </a:rPr>
            </a:br>
            <a:r>
              <a:rPr lang="ru-RU" sz="3100" u="sng" dirty="0" smtClean="0">
                <a:solidFill>
                  <a:srgbClr val="FFFFFF"/>
                </a:solidFill>
              </a:rPr>
              <a:t>конкурс среди СНК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b="1" dirty="0">
              <a:solidFill>
                <a:srgbClr val="FFFFFF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/>
              <a:t>2015год – </a:t>
            </a:r>
            <a:r>
              <a:rPr lang="en-US" b="1" dirty="0" smtClean="0"/>
              <a:t>III</a:t>
            </a:r>
            <a:r>
              <a:rPr lang="ru-RU" b="1" dirty="0" smtClean="0"/>
              <a:t> место</a:t>
            </a:r>
          </a:p>
          <a:p>
            <a:r>
              <a:rPr lang="ru-RU" b="1" dirty="0" smtClean="0"/>
              <a:t>2016 год – </a:t>
            </a:r>
            <a:r>
              <a:rPr lang="en-US" b="1" dirty="0" smtClean="0"/>
              <a:t>II</a:t>
            </a:r>
            <a:r>
              <a:rPr lang="ru-RU" b="1" dirty="0" smtClean="0"/>
              <a:t> место</a:t>
            </a:r>
            <a:endParaRPr lang="ru-RU" b="1" dirty="0"/>
          </a:p>
        </p:txBody>
      </p:sp>
      <p:pic>
        <p:nvPicPr>
          <p:cNvPr id="13314" name="Picture 2" descr="https://pp.userapi.com/c847016/v847016387/2014c3/NLKBYZKiHjc.jpg"/>
          <p:cNvPicPr>
            <a:picLocks noChangeAspect="1" noChangeArrowheads="1"/>
          </p:cNvPicPr>
          <p:nvPr/>
        </p:nvPicPr>
        <p:blipFill>
          <a:blip r:embed="rId2" cstate="print"/>
          <a:srcRect t="10788" r="1257" b="20000"/>
          <a:stretch>
            <a:fillRect/>
          </a:stretch>
        </p:blipFill>
        <p:spPr bwMode="auto">
          <a:xfrm>
            <a:off x="2915816" y="2757472"/>
            <a:ext cx="2664296" cy="3841700"/>
          </a:xfrm>
          <a:prstGeom prst="rect">
            <a:avLst/>
          </a:prstGeom>
          <a:noFill/>
        </p:spPr>
      </p:pic>
      <p:pic>
        <p:nvPicPr>
          <p:cNvPr id="13316" name="Picture 4" descr="https://pp.userapi.com/c851028/v851028387/11de1c/7rNJen1aQ3k.jpg"/>
          <p:cNvPicPr>
            <a:picLocks noChangeAspect="1" noChangeArrowheads="1"/>
          </p:cNvPicPr>
          <p:nvPr/>
        </p:nvPicPr>
        <p:blipFill>
          <a:blip r:embed="rId3" cstate="print"/>
          <a:srcRect l="10909" t="25963" r="9090" b="18357"/>
          <a:stretch>
            <a:fillRect/>
          </a:stretch>
        </p:blipFill>
        <p:spPr bwMode="auto">
          <a:xfrm>
            <a:off x="5868143" y="2780928"/>
            <a:ext cx="2665439" cy="38164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56792"/>
          </a:xfr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pPr algn="l"/>
            <a:r>
              <a:rPr lang="ru-RU" b="1" dirty="0" smtClean="0">
                <a:solidFill>
                  <a:srgbClr val="FFFFFF"/>
                </a:solidFill>
              </a:rPr>
              <a:t>ВЧЕРА: </a:t>
            </a:r>
            <a:br>
              <a:rPr lang="ru-RU" b="1" dirty="0" smtClean="0">
                <a:solidFill>
                  <a:srgbClr val="FFFFFF"/>
                </a:solidFill>
              </a:rPr>
            </a:br>
            <a:r>
              <a:rPr lang="ru-RU" sz="3600" u="sng" dirty="0" smtClean="0">
                <a:solidFill>
                  <a:srgbClr val="FFFFFF"/>
                </a:solidFill>
              </a:rPr>
              <a:t>участие в международных конференциях</a:t>
            </a:r>
            <a:endParaRPr lang="ru-RU" u="sng" dirty="0">
              <a:solidFill>
                <a:srgbClr val="FFFFFF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783357"/>
            <a:ext cx="8229600" cy="4525963"/>
          </a:xfrm>
        </p:spPr>
        <p:txBody>
          <a:bodyPr>
            <a:normAutofit/>
          </a:bodyPr>
          <a:lstStyle/>
          <a:p>
            <a:r>
              <a:rPr lang="ru-RU" dirty="0" smtClean="0"/>
              <a:t>Европейский сепсис-форум, Будапешт, 2015г. (Ушаков А.А.)</a:t>
            </a:r>
          </a:p>
          <a:p>
            <a:r>
              <a:rPr lang="ru-RU" dirty="0" smtClean="0"/>
              <a:t>6-й Беломорский симпозиум, Архангельск, 2015г. (Ушаков А.А.)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pp.userapi.com/c627630/v627630265/38442/WxdKAv-XKu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2636912"/>
            <a:ext cx="6051036" cy="403244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84784"/>
          </a:xfr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>
            <a:normAutofit fontScale="90000"/>
          </a:bodyPr>
          <a:lstStyle/>
          <a:p>
            <a:pPr algn="l"/>
            <a:r>
              <a:rPr lang="ru-RU" b="1" dirty="0" smtClean="0">
                <a:solidFill>
                  <a:srgbClr val="FFFFFF"/>
                </a:solidFill>
              </a:rPr>
              <a:t>ВЧЕРА:</a:t>
            </a:r>
            <a:r>
              <a:rPr lang="ru-RU" b="1" u="sng" dirty="0" smtClean="0">
                <a:solidFill>
                  <a:srgbClr val="FFFFFF"/>
                </a:solidFill>
              </a:rPr>
              <a:t> </a:t>
            </a:r>
            <a:r>
              <a:rPr lang="ru-RU" sz="2700" b="1" u="sng" dirty="0" smtClean="0">
                <a:solidFill>
                  <a:srgbClr val="FFFFFF"/>
                </a:solidFill>
              </a:rPr>
              <a:t>финал</a:t>
            </a:r>
            <a:r>
              <a:rPr lang="ru-RU" b="1" u="sng" dirty="0" smtClean="0">
                <a:solidFill>
                  <a:srgbClr val="FFFFFF"/>
                </a:solidFill>
              </a:rPr>
              <a:t> </a:t>
            </a:r>
            <a:r>
              <a:rPr lang="en-US" sz="2700" b="1" u="sng" dirty="0" smtClean="0">
                <a:solidFill>
                  <a:srgbClr val="FFFFFF"/>
                </a:solidFill>
              </a:rPr>
              <a:t>XXV</a:t>
            </a:r>
            <a:r>
              <a:rPr lang="ru-RU" sz="2700" b="1" u="sng" dirty="0" smtClean="0">
                <a:solidFill>
                  <a:srgbClr val="FFFFFF"/>
                </a:solidFill>
              </a:rPr>
              <a:t>-</a:t>
            </a:r>
            <a:r>
              <a:rPr lang="ru-RU" sz="2700" b="1" u="sng" dirty="0" err="1" smtClean="0">
                <a:solidFill>
                  <a:srgbClr val="FFFFFF"/>
                </a:solidFill>
              </a:rPr>
              <a:t>й</a:t>
            </a:r>
            <a:r>
              <a:rPr lang="ru-RU" sz="2700" b="1" u="sng" dirty="0" smtClean="0">
                <a:solidFill>
                  <a:srgbClr val="FFFFFF"/>
                </a:solidFill>
              </a:rPr>
              <a:t> Всероссийской студенческой олимпиады  по хирургии имени акад. М.И. Перельмана с международным участием,  2016 год.</a:t>
            </a:r>
            <a:endParaRPr lang="ru-RU" sz="2700" b="1" dirty="0">
              <a:solidFill>
                <a:srgbClr val="FFFFFF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484784"/>
            <a:ext cx="8280920" cy="4824536"/>
          </a:xfrm>
        </p:spPr>
        <p:txBody>
          <a:bodyPr/>
          <a:lstStyle/>
          <a:p>
            <a:r>
              <a:rPr lang="ru-RU" dirty="0" smtClean="0"/>
              <a:t>Диплом </a:t>
            </a:r>
            <a:r>
              <a:rPr lang="en-US" dirty="0" smtClean="0"/>
              <a:t>III</a:t>
            </a:r>
            <a:r>
              <a:rPr lang="ru-RU" dirty="0" smtClean="0"/>
              <a:t> степени в конкурсе «Интубация трахеи»</a:t>
            </a:r>
          </a:p>
          <a:p>
            <a:r>
              <a:rPr lang="ru-RU" dirty="0" smtClean="0"/>
              <a:t>Ушаков А.А.,</a:t>
            </a:r>
          </a:p>
          <a:p>
            <a:r>
              <a:rPr lang="ru-RU" dirty="0" smtClean="0"/>
              <a:t>Румянцева М.А.</a:t>
            </a: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412776"/>
          </a:xfr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FFFF"/>
                </a:solidFill>
              </a:rPr>
              <a:t/>
            </a:r>
            <a:br>
              <a:rPr lang="ru-RU" dirty="0" smtClean="0">
                <a:solidFill>
                  <a:srgbClr val="FFFFFF"/>
                </a:solidFill>
              </a:rPr>
            </a:br>
            <a:r>
              <a:rPr lang="ru-RU" dirty="0" smtClean="0">
                <a:solidFill>
                  <a:srgbClr val="FFFFFF"/>
                </a:solidFill>
              </a:rPr>
              <a:t>Европейский анестезиологический конгресс «</a:t>
            </a:r>
            <a:r>
              <a:rPr lang="ru-RU" dirty="0" err="1" smtClean="0">
                <a:solidFill>
                  <a:srgbClr val="FFFFFF"/>
                </a:solidFill>
              </a:rPr>
              <a:t>Евроанестезия</a:t>
            </a:r>
            <a:r>
              <a:rPr lang="ru-RU" dirty="0" smtClean="0">
                <a:solidFill>
                  <a:srgbClr val="FFFFFF"/>
                </a:solidFill>
              </a:rPr>
              <a:t> 2015», Берлин</a:t>
            </a:r>
            <a:br>
              <a:rPr lang="ru-RU" dirty="0" smtClean="0">
                <a:solidFill>
                  <a:srgbClr val="FFFFFF"/>
                </a:solidFill>
              </a:rPr>
            </a:b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4" name="Picture 2" descr="https://pp.userapi.com/c624121/v624121218/4026e/hysF4zlITVY.jpg"/>
          <p:cNvPicPr>
            <a:picLocks noChangeAspect="1" noChangeArrowheads="1"/>
          </p:cNvPicPr>
          <p:nvPr/>
        </p:nvPicPr>
        <p:blipFill>
          <a:blip r:embed="rId2" cstate="print"/>
          <a:srcRect b="4582"/>
          <a:stretch>
            <a:fillRect/>
          </a:stretch>
        </p:blipFill>
        <p:spPr bwMode="auto">
          <a:xfrm>
            <a:off x="899592" y="1430016"/>
            <a:ext cx="7584843" cy="54279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84784"/>
          </a:xfr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pPr algn="l"/>
            <a:r>
              <a:rPr lang="ru-RU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СЕГОДНЯ: </a:t>
            </a:r>
            <a:br>
              <a:rPr lang="ru-RU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u="sng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направления работы СНК</a:t>
            </a:r>
            <a:endParaRPr lang="ru-RU" sz="2400" u="sng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484784"/>
            <a:ext cx="8373616" cy="4824536"/>
          </a:xfrm>
        </p:spPr>
        <p:txBody>
          <a:bodyPr>
            <a:normAutofit/>
          </a:bodyPr>
          <a:lstStyle/>
          <a:p>
            <a:r>
              <a:rPr lang="ru-RU" dirty="0" smtClean="0"/>
              <a:t>теоретическая подготовка студентов по специальности ( доклады , клинические обходы), </a:t>
            </a:r>
          </a:p>
          <a:p>
            <a:r>
              <a:rPr lang="ru-RU" dirty="0" smtClean="0"/>
              <a:t>совместная работа и заседания с СНК других кафедр, </a:t>
            </a:r>
          </a:p>
          <a:p>
            <a:r>
              <a:rPr lang="ru-RU" dirty="0" smtClean="0"/>
              <a:t>научно-исследовательская работа студентов совместно с сотрудниками кафедры и клиническими ординаторами.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нед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07579" y="2636912"/>
            <a:ext cx="6228917" cy="4104456"/>
          </a:xfrm>
          <a:prstGeom prst="rect">
            <a:avLst/>
          </a:prstGeom>
        </p:spPr>
      </p:pic>
      <p:pic>
        <p:nvPicPr>
          <p:cNvPr id="23554" name="Picture 2" descr="http://reonco.ru/wp-content/uploads/2017/10/IMG_32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00614" y="1700808"/>
            <a:ext cx="3243386" cy="215881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84784"/>
          </a:xfr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pPr algn="l"/>
            <a:r>
              <a:rPr lang="ru-RU" b="1" dirty="0" smtClean="0">
                <a:solidFill>
                  <a:srgbClr val="FFFFFF"/>
                </a:solidFill>
              </a:rPr>
              <a:t>ВЧЕРА: </a:t>
            </a:r>
            <a:r>
              <a:rPr lang="ru-RU" u="sng" dirty="0" smtClean="0">
                <a:solidFill>
                  <a:srgbClr val="FFFFFF"/>
                </a:solidFill>
              </a:rPr>
              <a:t>начало</a:t>
            </a:r>
            <a:endParaRPr lang="ru-RU" u="sng" dirty="0">
              <a:solidFill>
                <a:srgbClr val="FFFFFF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108520" y="1484784"/>
            <a:ext cx="6336704" cy="1728192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b="1" dirty="0" smtClean="0"/>
              <a:t>     Студенческий научный кружок «Анестезиология, реанимация и интенсивная терапия организован одновременно с курсом анестезиологии и реаниматологии в 1975 году.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3068960"/>
            <a:ext cx="26642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Организатором и руководителем является зав. каф., д.м.н., профессор </a:t>
            </a:r>
            <a:r>
              <a:rPr lang="ru-RU" sz="2400" b="1" dirty="0" err="1" smtClean="0"/>
              <a:t>Недашковский</a:t>
            </a:r>
            <a:r>
              <a:rPr lang="ru-RU" sz="2400" b="1" dirty="0" smtClean="0"/>
              <a:t> Э.В.</a:t>
            </a:r>
            <a:endParaRPr lang="ru-RU" sz="24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5517232"/>
            <a:ext cx="26642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В 1994 году курс был реорганизован в кафедру.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84784"/>
          </a:xfr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pPr algn="l"/>
            <a:r>
              <a:rPr lang="ru-RU" b="1" dirty="0" smtClean="0">
                <a:solidFill>
                  <a:srgbClr val="FFFFFF"/>
                </a:solidFill>
              </a:rPr>
              <a:t>СЕГОДНЯ: </a:t>
            </a:r>
            <a:br>
              <a:rPr lang="ru-RU" b="1" dirty="0" smtClean="0">
                <a:solidFill>
                  <a:srgbClr val="FFFFFF"/>
                </a:solidFill>
              </a:rPr>
            </a:br>
            <a:r>
              <a:rPr lang="ru-RU" sz="2800" u="sng" dirty="0" smtClean="0">
                <a:solidFill>
                  <a:srgbClr val="FFFFFF"/>
                </a:solidFill>
              </a:rPr>
              <a:t>итоги 2018-2019 учебного года</a:t>
            </a:r>
            <a:endParaRPr lang="ru-RU" sz="2800" u="sng" dirty="0">
              <a:solidFill>
                <a:srgbClr val="FFFFFF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600200"/>
            <a:ext cx="8435280" cy="5257800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За прошедший учебный год было проведено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smtClean="0"/>
              <a:t>заседаний СНК</a:t>
            </a:r>
          </a:p>
          <a:p>
            <a:r>
              <a:rPr lang="ru-RU" dirty="0" smtClean="0"/>
              <a:t>10 теоретических с обходом на базах 1ГКБ, Перинатального центра, </a:t>
            </a:r>
            <a:r>
              <a:rPr lang="ru-RU" dirty="0" err="1" smtClean="0"/>
              <a:t>Онкодиспансера</a:t>
            </a:r>
            <a:r>
              <a:rPr lang="ru-RU" dirty="0" smtClean="0"/>
              <a:t>.</a:t>
            </a:r>
          </a:p>
          <a:p>
            <a:r>
              <a:rPr lang="ru-RU" dirty="0" smtClean="0"/>
              <a:t>Совместное заседание с  СНК кафедры травматологии</a:t>
            </a:r>
          </a:p>
          <a:p>
            <a:r>
              <a:rPr lang="ru-RU" dirty="0" smtClean="0"/>
              <a:t>3 из них – по практическим навыкам  (интубация трахеи;  </a:t>
            </a:r>
            <a:r>
              <a:rPr lang="ru-RU" dirty="0" err="1" smtClean="0"/>
              <a:t>трахеостомия</a:t>
            </a:r>
            <a:r>
              <a:rPr lang="ru-RU" dirty="0" smtClean="0"/>
              <a:t>; катетеризация центральных вен под </a:t>
            </a:r>
            <a:r>
              <a:rPr lang="ru-RU" dirty="0" err="1" smtClean="0"/>
              <a:t>УЗИ-мониторингом</a:t>
            </a:r>
            <a:r>
              <a:rPr lang="ru-RU" dirty="0" smtClean="0"/>
              <a:t>)</a:t>
            </a:r>
          </a:p>
          <a:p>
            <a:r>
              <a:rPr lang="ru-RU" dirty="0" smtClean="0"/>
              <a:t>Олимпиада</a:t>
            </a:r>
          </a:p>
          <a:p>
            <a:r>
              <a:rPr lang="ru-RU" dirty="0" smtClean="0"/>
              <a:t>Пик посещаемости – 43 человека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84784"/>
          </a:xfr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algn="l"/>
            <a:r>
              <a:rPr lang="ru-RU" dirty="0" smtClean="0">
                <a:solidFill>
                  <a:srgbClr val="FFFFFF"/>
                </a:solidFill>
              </a:rPr>
              <a:t>СЕГОДНЯ: </a:t>
            </a:r>
            <a:r>
              <a:rPr lang="ru-RU" sz="2200" b="1" u="sng" dirty="0" smtClean="0">
                <a:solidFill>
                  <a:srgbClr val="FFFFFF"/>
                </a:solidFill>
              </a:rPr>
              <a:t>региональный этап</a:t>
            </a:r>
            <a:r>
              <a:rPr lang="en-US" sz="2200" b="1" u="sng" dirty="0" smtClean="0">
                <a:solidFill>
                  <a:srgbClr val="FFFFFF"/>
                </a:solidFill>
              </a:rPr>
              <a:t> XXVIII</a:t>
            </a:r>
            <a:r>
              <a:rPr lang="ru-RU" sz="2200" b="1" u="sng" dirty="0" smtClean="0">
                <a:solidFill>
                  <a:srgbClr val="FFFFFF"/>
                </a:solidFill>
              </a:rPr>
              <a:t>-</a:t>
            </a:r>
            <a:r>
              <a:rPr lang="ru-RU" sz="2200" b="1" u="sng" dirty="0" err="1" smtClean="0">
                <a:solidFill>
                  <a:srgbClr val="FFFFFF"/>
                </a:solidFill>
              </a:rPr>
              <a:t>й</a:t>
            </a:r>
            <a:r>
              <a:rPr lang="ru-RU" sz="2200" b="1" u="sng" dirty="0" smtClean="0">
                <a:solidFill>
                  <a:srgbClr val="FFFFFF"/>
                </a:solidFill>
              </a:rPr>
              <a:t> Всероссийской студенческой олимпиады  по хирургии имени акад. М.И. Перельмана с международным участием,  2019год.</a:t>
            </a:r>
            <a:endParaRPr lang="ru-RU" sz="2200" u="sng" dirty="0">
              <a:solidFill>
                <a:srgbClr val="FFFFFF"/>
              </a:solidFill>
            </a:endParaRPr>
          </a:p>
        </p:txBody>
      </p:sp>
      <p:pic>
        <p:nvPicPr>
          <p:cNvPr id="37890" name="Picture 2" descr="https://pp.userapi.com/c852016/v852016387/11a341/Mf7LyRjaasI.jpg"/>
          <p:cNvPicPr>
            <a:picLocks noChangeAspect="1" noChangeArrowheads="1"/>
          </p:cNvPicPr>
          <p:nvPr/>
        </p:nvPicPr>
        <p:blipFill>
          <a:blip r:embed="rId2" cstate="print">
            <a:lum bright="20000" contrast="10000"/>
          </a:blip>
          <a:srcRect l="3633" t="13386" r="2350" b="21488"/>
          <a:stretch>
            <a:fillRect/>
          </a:stretch>
        </p:blipFill>
        <p:spPr bwMode="auto">
          <a:xfrm>
            <a:off x="6084168" y="2617110"/>
            <a:ext cx="2880320" cy="4104456"/>
          </a:xfrm>
          <a:prstGeom prst="rect">
            <a:avLst/>
          </a:prstGeom>
          <a:noFill/>
        </p:spPr>
      </p:pic>
      <p:pic>
        <p:nvPicPr>
          <p:cNvPr id="37892" name="Picture 4" descr="https://pp.userapi.com/c851520/v851520274/c372a/f1f1P6BGDVQ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672" y="3212977"/>
            <a:ext cx="5186600" cy="345638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51520" y="1556792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800" b="1" dirty="0" smtClean="0"/>
              <a:t>Диплом </a:t>
            </a:r>
            <a:r>
              <a:rPr lang="en-US" sz="2800" b="1" dirty="0" smtClean="0"/>
              <a:t>I</a:t>
            </a:r>
            <a:r>
              <a:rPr lang="ru-RU" sz="2800" b="1" dirty="0" smtClean="0"/>
              <a:t> степени в конкурсе «Интубация трахеи»</a:t>
            </a:r>
          </a:p>
          <a:p>
            <a:pPr>
              <a:buFont typeface="Arial" pitchFamily="34" charset="0"/>
              <a:buChar char="•"/>
            </a:pPr>
            <a:r>
              <a:rPr lang="ru-RU" sz="2800" b="1" dirty="0" smtClean="0"/>
              <a:t>Ловкова И.В.</a:t>
            </a:r>
          </a:p>
          <a:p>
            <a:pPr>
              <a:buFont typeface="Arial" pitchFamily="34" charset="0"/>
              <a:buChar char="•"/>
            </a:pPr>
            <a:r>
              <a:rPr lang="ru-RU" sz="2800" b="1" dirty="0" err="1" smtClean="0"/>
              <a:t>Семенкова</a:t>
            </a:r>
            <a:r>
              <a:rPr lang="ru-RU" sz="2800" b="1" dirty="0" smtClean="0"/>
              <a:t> Т.Н.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pp.userapi.com/c851424/v851424729/c8847/EH9FQuADpd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3356992"/>
            <a:ext cx="6085312" cy="295232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84784"/>
          </a:xfr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>
            <a:normAutofit fontScale="90000"/>
          </a:bodyPr>
          <a:lstStyle/>
          <a:p>
            <a:pPr algn="l"/>
            <a:r>
              <a:rPr lang="ru-RU" b="1" dirty="0" smtClean="0">
                <a:solidFill>
                  <a:srgbClr val="FFFFFF"/>
                </a:solidFill>
              </a:rPr>
              <a:t/>
            </a:r>
            <a:br>
              <a:rPr lang="ru-RU" b="1" dirty="0" smtClean="0">
                <a:solidFill>
                  <a:srgbClr val="FFFFFF"/>
                </a:solidFill>
              </a:rPr>
            </a:br>
            <a:r>
              <a:rPr lang="ru-RU" b="1" dirty="0" smtClean="0">
                <a:solidFill>
                  <a:srgbClr val="FFFFFF"/>
                </a:solidFill>
              </a:rPr>
              <a:t>СЕГОДНЯ:</a:t>
            </a:r>
            <a:br>
              <a:rPr lang="ru-RU" b="1" dirty="0" smtClean="0">
                <a:solidFill>
                  <a:srgbClr val="FFFFFF"/>
                </a:solidFill>
              </a:rPr>
            </a:br>
            <a:r>
              <a:rPr lang="ru-RU" b="1" dirty="0" smtClean="0">
                <a:solidFill>
                  <a:srgbClr val="FFFFFF"/>
                </a:solidFill>
              </a:rPr>
              <a:t> </a:t>
            </a:r>
            <a:r>
              <a:rPr lang="en-US" sz="4000" u="sng" dirty="0" smtClean="0">
                <a:solidFill>
                  <a:srgbClr val="FFFFFF"/>
                </a:solidFill>
              </a:rPr>
              <a:t>II</a:t>
            </a:r>
            <a:r>
              <a:rPr lang="ru-RU" sz="4000" u="sng" dirty="0" smtClean="0">
                <a:solidFill>
                  <a:srgbClr val="FFFFFF"/>
                </a:solidFill>
              </a:rPr>
              <a:t> </a:t>
            </a:r>
            <a:r>
              <a:rPr lang="ru-RU" sz="4000" u="sng" dirty="0" err="1" smtClean="0">
                <a:solidFill>
                  <a:srgbClr val="FFFFFF"/>
                </a:solidFill>
              </a:rPr>
              <a:t>внутривузовская</a:t>
            </a:r>
            <a:r>
              <a:rPr lang="ru-RU" sz="4000" u="sng" dirty="0" smtClean="0">
                <a:solidFill>
                  <a:srgbClr val="FFFFFF"/>
                </a:solidFill>
              </a:rPr>
              <a:t> студенческая олимпиада</a:t>
            </a:r>
            <a:r>
              <a:rPr lang="ru-RU" b="1" dirty="0" smtClean="0">
                <a:solidFill>
                  <a:srgbClr val="FFFFFF"/>
                </a:solidFill>
              </a:rPr>
              <a:t/>
            </a:r>
            <a:br>
              <a:rPr lang="ru-RU" b="1" dirty="0" smtClean="0">
                <a:solidFill>
                  <a:srgbClr val="FFFFFF"/>
                </a:solidFill>
              </a:rPr>
            </a:br>
            <a:r>
              <a:rPr lang="ru-RU" b="1" dirty="0" smtClean="0"/>
              <a:t/>
            </a:r>
            <a:br>
              <a:rPr lang="ru-RU" b="1" dirty="0" smtClean="0"/>
            </a:br>
            <a:endParaRPr lang="ru-RU" b="1" dirty="0">
              <a:solidFill>
                <a:srgbClr val="FFFFFF"/>
              </a:solidFill>
            </a:endParaRPr>
          </a:p>
        </p:txBody>
      </p:sp>
      <p:pic>
        <p:nvPicPr>
          <p:cNvPr id="5126" name="Picture 6" descr="https://pp.userapi.com/c851220/v851220729/da7cf/F9sbbnYsTx8.jpg"/>
          <p:cNvPicPr>
            <a:picLocks noChangeAspect="1" noChangeArrowheads="1"/>
          </p:cNvPicPr>
          <p:nvPr/>
        </p:nvPicPr>
        <p:blipFill>
          <a:blip r:embed="rId3" cstate="print"/>
          <a:srcRect t="20256" r="4542" b="18659"/>
          <a:stretch>
            <a:fillRect/>
          </a:stretch>
        </p:blipFill>
        <p:spPr bwMode="auto">
          <a:xfrm>
            <a:off x="179512" y="2924944"/>
            <a:ext cx="2789726" cy="3672408"/>
          </a:xfrm>
          <a:prstGeom prst="rect">
            <a:avLst/>
          </a:prstGeom>
          <a:noFill/>
        </p:spPr>
      </p:pic>
      <p:pic>
        <p:nvPicPr>
          <p:cNvPr id="6146" name="Picture 2" descr="https://pp.userapi.com/c851520/v851520729/d1567/Mpp_zHJpR2U.jpg"/>
          <p:cNvPicPr>
            <a:picLocks noChangeAspect="1" noChangeArrowheads="1"/>
          </p:cNvPicPr>
          <p:nvPr/>
        </p:nvPicPr>
        <p:blipFill>
          <a:blip r:embed="rId4" cstate="print"/>
          <a:srcRect t="15261" r="-1622" b="20172"/>
          <a:stretch>
            <a:fillRect/>
          </a:stretch>
        </p:blipFill>
        <p:spPr bwMode="auto">
          <a:xfrm>
            <a:off x="6119664" y="1196752"/>
            <a:ext cx="3024336" cy="3960440"/>
          </a:xfrm>
          <a:prstGeom prst="rect">
            <a:avLst/>
          </a:prstGeom>
          <a:noFill/>
        </p:spPr>
      </p:pic>
      <p:pic>
        <p:nvPicPr>
          <p:cNvPr id="6148" name="Picture 4" descr="https://pp.userapi.com/c852128/v852128729/cba99/iDJZZBvQ84c.jpg"/>
          <p:cNvPicPr>
            <a:picLocks noChangeAspect="1" noChangeArrowheads="1"/>
          </p:cNvPicPr>
          <p:nvPr/>
        </p:nvPicPr>
        <p:blipFill>
          <a:blip r:embed="rId5" cstate="print"/>
          <a:srcRect l="20657" t="14903" r="17371" b="4199"/>
          <a:stretch>
            <a:fillRect/>
          </a:stretch>
        </p:blipFill>
        <p:spPr bwMode="auto">
          <a:xfrm>
            <a:off x="1187624" y="1412776"/>
            <a:ext cx="5343752" cy="3384376"/>
          </a:xfrm>
          <a:prstGeom prst="rect">
            <a:avLst/>
          </a:prstGeom>
          <a:noFill/>
        </p:spPr>
      </p:pic>
      <p:pic>
        <p:nvPicPr>
          <p:cNvPr id="6150" name="Picture 6" descr="https://pp.userapi.com/c852136/v852136729/cbc7a/LTcvz_W7juk.jpg"/>
          <p:cNvPicPr>
            <a:picLocks noChangeAspect="1" noChangeArrowheads="1"/>
          </p:cNvPicPr>
          <p:nvPr/>
        </p:nvPicPr>
        <p:blipFill>
          <a:blip r:embed="rId6" cstate="print"/>
          <a:srcRect t="12790" r="2461" b="24536"/>
          <a:stretch>
            <a:fillRect/>
          </a:stretch>
        </p:blipFill>
        <p:spPr bwMode="auto">
          <a:xfrm>
            <a:off x="251520" y="1844824"/>
            <a:ext cx="3024336" cy="40052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84784"/>
          </a:xfr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>
            <a:normAutofit fontScale="90000"/>
          </a:bodyPr>
          <a:lstStyle/>
          <a:p>
            <a:pPr algn="l"/>
            <a:r>
              <a:rPr lang="ru-RU" b="1" dirty="0" smtClean="0">
                <a:solidFill>
                  <a:srgbClr val="FFFFFF"/>
                </a:solidFill>
              </a:rPr>
              <a:t/>
            </a:r>
            <a:br>
              <a:rPr lang="ru-RU" b="1" dirty="0" smtClean="0">
                <a:solidFill>
                  <a:srgbClr val="FFFFFF"/>
                </a:solidFill>
              </a:rPr>
            </a:br>
            <a:r>
              <a:rPr lang="ru-RU" b="1" dirty="0" smtClean="0">
                <a:solidFill>
                  <a:srgbClr val="FFFFFF"/>
                </a:solidFill>
              </a:rPr>
              <a:t>СЕГОДНЯ: </a:t>
            </a:r>
            <a:br>
              <a:rPr lang="ru-RU" b="1" dirty="0" smtClean="0">
                <a:solidFill>
                  <a:srgbClr val="FFFFFF"/>
                </a:solidFill>
              </a:rPr>
            </a:br>
            <a:r>
              <a:rPr lang="ru-RU" sz="2200" u="sng" dirty="0" smtClean="0">
                <a:solidFill>
                  <a:srgbClr val="FFFFFF"/>
                </a:solidFill>
              </a:rPr>
              <a:t>Выступление на конференции молодых ученых «Медицина будущего – Арктике», Архангельск, 2019</a:t>
            </a:r>
            <a:r>
              <a:rPr lang="ru-RU" u="sng" dirty="0" smtClean="0"/>
              <a:t/>
            </a:r>
            <a:br>
              <a:rPr lang="ru-RU" u="sng" dirty="0" smtClean="0"/>
            </a:br>
            <a:endParaRPr lang="ru-RU" b="1" u="sng" dirty="0">
              <a:solidFill>
                <a:srgbClr val="FFFFFF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556792"/>
            <a:ext cx="4078288" cy="5301208"/>
          </a:xfrm>
        </p:spPr>
        <p:txBody>
          <a:bodyPr>
            <a:normAutofit lnSpcReduction="10000"/>
          </a:bodyPr>
          <a:lstStyle/>
          <a:p>
            <a:r>
              <a:rPr lang="ru-RU" sz="2400" dirty="0" smtClean="0"/>
              <a:t>Доклад студентки 5 курса</a:t>
            </a:r>
          </a:p>
          <a:p>
            <a:pPr>
              <a:buNone/>
            </a:pPr>
            <a:r>
              <a:rPr lang="ru-RU" sz="2400" dirty="0" smtClean="0"/>
              <a:t>     </a:t>
            </a:r>
            <a:r>
              <a:rPr lang="ru-RU" sz="2400" dirty="0" err="1" smtClean="0"/>
              <a:t>Вешняковой</a:t>
            </a:r>
            <a:r>
              <a:rPr lang="ru-RU" sz="2400" dirty="0" smtClean="0"/>
              <a:t> М.В. «Клинический случай рецидива </a:t>
            </a:r>
            <a:r>
              <a:rPr lang="ru-RU" sz="2400" dirty="0" err="1" smtClean="0"/>
              <a:t>кардиомиопатии</a:t>
            </a:r>
            <a:r>
              <a:rPr lang="ru-RU" sz="2400" dirty="0" smtClean="0"/>
              <a:t> </a:t>
            </a:r>
            <a:r>
              <a:rPr lang="ru-RU" sz="2400" dirty="0" err="1" smtClean="0"/>
              <a:t>Такоцубо</a:t>
            </a:r>
            <a:r>
              <a:rPr lang="ru-RU" sz="2400" dirty="0" smtClean="0"/>
              <a:t>» занял  1 место.</a:t>
            </a:r>
          </a:p>
          <a:p>
            <a:pPr>
              <a:buNone/>
            </a:pPr>
            <a:endParaRPr lang="ru-RU" sz="2400" dirty="0" smtClean="0"/>
          </a:p>
          <a:p>
            <a:r>
              <a:rPr lang="ru-RU" sz="2400" dirty="0" smtClean="0"/>
              <a:t>Доклад студентов </a:t>
            </a:r>
            <a:r>
              <a:rPr lang="ru-RU" sz="2400" dirty="0" err="1" smtClean="0"/>
              <a:t>Авидзба</a:t>
            </a:r>
            <a:r>
              <a:rPr lang="ru-RU" sz="2400" dirty="0" smtClean="0"/>
              <a:t> А.Р. и Никонова А.М. «Феномен редкого использования </a:t>
            </a:r>
            <a:r>
              <a:rPr lang="ru-RU" sz="2400" dirty="0" err="1" smtClean="0"/>
              <a:t>тромболитической</a:t>
            </a:r>
            <a:r>
              <a:rPr lang="ru-RU" sz="2400" dirty="0" smtClean="0"/>
              <a:t> терапии при инфаркте головного мозга»  занял 2 место.</a:t>
            </a:r>
          </a:p>
        </p:txBody>
      </p:sp>
      <p:pic>
        <p:nvPicPr>
          <p:cNvPr id="28674" name="Picture 2" descr="https://pp.userapi.com/c846220/v846220946/1f295c/dnv08guKPU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0201" y="1772816"/>
            <a:ext cx="4834288" cy="49081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84784"/>
          </a:xfr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r>
              <a:rPr lang="ru-RU" b="1" dirty="0" smtClean="0">
                <a:solidFill>
                  <a:srgbClr val="FFFFFF"/>
                </a:solidFill>
              </a:rPr>
              <a:t>СЕГОДНЯ</a:t>
            </a:r>
            <a:endParaRPr lang="ru-RU" b="1" dirty="0">
              <a:solidFill>
                <a:srgbClr val="FFFFFF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180528" y="1484784"/>
            <a:ext cx="9612560" cy="4525963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Всероссийские соревнования по оказанию первой помощи, действиям в чрезвычайных ситуациях и аварийно-спасательным работам </a:t>
            </a:r>
            <a:r>
              <a:rPr lang="ru-RU" sz="2400" b="1" dirty="0" smtClean="0"/>
              <a:t>"Большой симулятор - 2019"</a:t>
            </a:r>
            <a:endParaRPr lang="ru-RU" sz="2400" dirty="0" smtClean="0"/>
          </a:p>
          <a:p>
            <a:endParaRPr lang="ru-RU" dirty="0"/>
          </a:p>
        </p:txBody>
      </p:sp>
      <p:pic>
        <p:nvPicPr>
          <p:cNvPr id="6148" name="Picture 4" descr="https://pp.userapi.com/c856132/v856132751/35b0b/jjnYlX_QUH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008" y="3032956"/>
            <a:ext cx="4644008" cy="3483006"/>
          </a:xfrm>
          <a:prstGeom prst="rect">
            <a:avLst/>
          </a:prstGeom>
          <a:noFill/>
        </p:spPr>
      </p:pic>
      <p:pic>
        <p:nvPicPr>
          <p:cNvPr id="6146" name="Picture 2" descr="https://pp.userapi.com/c850416/v850416965/3d519/hX5ega7dmQ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2760955"/>
            <a:ext cx="5364088" cy="4032855"/>
          </a:xfrm>
          <a:prstGeom prst="rect">
            <a:avLst/>
          </a:prstGeom>
          <a:noFill/>
        </p:spPr>
      </p:pic>
      <p:pic>
        <p:nvPicPr>
          <p:cNvPr id="6150" name="Picture 6" descr="https://pp.userapi.com/c846220/v846220965/1f9691/ixP_T4IKXJ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1079160"/>
            <a:ext cx="7697090" cy="57788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84784"/>
          </a:xfr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r>
              <a:rPr lang="ru-RU" b="1" dirty="0" smtClean="0">
                <a:solidFill>
                  <a:srgbClr val="FFFFFF"/>
                </a:solidFill>
              </a:rPr>
              <a:t>ВЧЕРА, СЕГОДНЯ и ЗАВТРА</a:t>
            </a:r>
            <a:endParaRPr lang="ru-RU" b="1" dirty="0">
              <a:solidFill>
                <a:srgbClr val="FFFFFF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600201"/>
            <a:ext cx="8435280" cy="2476872"/>
          </a:xfrm>
        </p:spPr>
        <p:txBody>
          <a:bodyPr/>
          <a:lstStyle/>
          <a:p>
            <a:r>
              <a:rPr lang="ru-RU" b="1" dirty="0" smtClean="0"/>
              <a:t>СНК по анестезиологии, реаниматологии и интенсивной терапии - стартовая площадка для вашей лечебной и научной деятельности</a:t>
            </a:r>
          </a:p>
        </p:txBody>
      </p:sp>
      <p:pic>
        <p:nvPicPr>
          <p:cNvPr id="8194" name="Picture 2" descr="https://avatars.mds.yandex.net/get-pdb/1613577/e48c6323-360d-4310-ae7e-863029d5df01/s1200?webp=fa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2582" y="4005064"/>
            <a:ext cx="3461866" cy="2376263"/>
          </a:xfrm>
          <a:prstGeom prst="rect">
            <a:avLst/>
          </a:prstGeom>
          <a:noFill/>
        </p:spPr>
      </p:pic>
      <p:pic>
        <p:nvPicPr>
          <p:cNvPr id="8196" name="Picture 4" descr="https://mylifetestdrive.com/wp-content/uploads/2016/01/probuksovka-na-starte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4056" y="4005064"/>
            <a:ext cx="3563888" cy="23759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28800"/>
          </a:xfr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>
            <a:noAutofit/>
          </a:bodyPr>
          <a:lstStyle/>
          <a:p>
            <a:r>
              <a:rPr lang="en-US" altLang="ru-RU" sz="3200" b="1" dirty="0" smtClean="0">
                <a:solidFill>
                  <a:srgbClr val="FFFFFF"/>
                </a:solidFill>
              </a:rPr>
              <a:t>C</a:t>
            </a:r>
            <a:r>
              <a:rPr lang="ru-RU" altLang="ru-RU" sz="3200" b="1" dirty="0" smtClean="0">
                <a:solidFill>
                  <a:srgbClr val="FFFFFF"/>
                </a:solidFill>
              </a:rPr>
              <a:t>НК – клиническая ординатура по анестезиологии и реаниматологии, Скорой помощи, специализация по трансфузиологии, …. </a:t>
            </a:r>
            <a:endParaRPr lang="ru-RU" altLang="ru-RU" sz="3200" b="1" dirty="0">
              <a:solidFill>
                <a:srgbClr val="FFFFFF"/>
              </a:solidFill>
            </a:endParaRPr>
          </a:p>
        </p:txBody>
      </p:sp>
      <p:pic>
        <p:nvPicPr>
          <p:cNvPr id="4" name="Picture 4" descr="D:\Foto\Фото-Кафедра\2018\Выпуск-ординаторы\IMG_07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0" r="1176" b="19146"/>
          <a:stretch>
            <a:fillRect/>
          </a:stretch>
        </p:blipFill>
        <p:spPr bwMode="auto">
          <a:xfrm>
            <a:off x="-36512" y="1628800"/>
            <a:ext cx="9292415" cy="52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avatars.mds.yandex.net/get-pdb/931389/e9d3370d-cdcd-4178-93b4-1704cfba5a43/s1200?webp=fal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5487" y="3140968"/>
            <a:ext cx="4608513" cy="259228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56792"/>
          </a:xfr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FFFFFF"/>
                </a:solidFill>
              </a:rPr>
              <a:t>                              ЗАВТРА  </a:t>
            </a:r>
            <a:endParaRPr lang="ru-RU" sz="5400" b="1" dirty="0">
              <a:solidFill>
                <a:srgbClr val="FFFFFF"/>
              </a:solidFill>
            </a:endParaRPr>
          </a:p>
        </p:txBody>
      </p:sp>
      <p:pic>
        <p:nvPicPr>
          <p:cNvPr id="1026" name="Picture 2" descr="https://pp.userapi.com/c845019/v845019779/212bc2/JWTP3SjA6I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04664"/>
            <a:ext cx="5168645" cy="64533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84784"/>
          </a:xfr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r>
              <a:rPr lang="ru-RU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Хронология старост</a:t>
            </a:r>
            <a:endParaRPr lang="ru-RU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600200"/>
            <a:ext cx="9396536" cy="5257800"/>
          </a:xfrm>
        </p:spPr>
        <p:txBody>
          <a:bodyPr numCol="2">
            <a:normAutofit fontScale="77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b="1" dirty="0" smtClean="0"/>
              <a:t>Лобанов И.Л. 1982-1984гг.</a:t>
            </a:r>
          </a:p>
          <a:p>
            <a:pPr marL="514350" indent="-514350">
              <a:buFont typeface="+mj-lt"/>
              <a:buAutoNum type="arabicPeriod"/>
            </a:pPr>
            <a:r>
              <a:rPr lang="ru-RU" b="1" dirty="0" err="1" smtClean="0"/>
              <a:t>Варвинский</a:t>
            </a:r>
            <a:r>
              <a:rPr lang="ru-RU" b="1" dirty="0" smtClean="0"/>
              <a:t> А.М. 1984-1986гг.</a:t>
            </a:r>
          </a:p>
          <a:p>
            <a:pPr marL="514350" indent="-514350">
              <a:buFont typeface="+mj-lt"/>
              <a:buAutoNum type="arabicPeriod"/>
            </a:pPr>
            <a:r>
              <a:rPr lang="ru-RU" b="1" dirty="0" err="1" smtClean="0"/>
              <a:t>Болотова</a:t>
            </a:r>
            <a:r>
              <a:rPr lang="ru-RU" b="1" dirty="0" smtClean="0"/>
              <a:t> (Воробьева) Н.А. 1986-1988гг.</a:t>
            </a:r>
          </a:p>
          <a:p>
            <a:pPr marL="514350" indent="-514350">
              <a:buFont typeface="+mj-lt"/>
              <a:buAutoNum type="arabicPeriod"/>
            </a:pPr>
            <a:r>
              <a:rPr lang="ru-RU" b="1" dirty="0" smtClean="0"/>
              <a:t>Панкратьев С.Е. 1988-1989гг.</a:t>
            </a:r>
          </a:p>
          <a:p>
            <a:pPr marL="514350" indent="-514350">
              <a:buFont typeface="+mj-lt"/>
              <a:buAutoNum type="arabicPeriod"/>
            </a:pPr>
            <a:r>
              <a:rPr lang="ru-RU" b="1" dirty="0" err="1" smtClean="0"/>
              <a:t>Захвалинская</a:t>
            </a:r>
            <a:r>
              <a:rPr lang="ru-RU" b="1" dirty="0" smtClean="0"/>
              <a:t> З.А. 1989-1991гг.</a:t>
            </a:r>
          </a:p>
          <a:p>
            <a:pPr marL="514350" indent="-514350">
              <a:buFont typeface="+mj-lt"/>
              <a:buAutoNum type="arabicPeriod"/>
            </a:pPr>
            <a:r>
              <a:rPr lang="ru-RU" b="1" dirty="0" smtClean="0"/>
              <a:t>Евгенов О.В. 1991-1993гг.</a:t>
            </a:r>
          </a:p>
          <a:p>
            <a:pPr marL="514350" indent="-514350">
              <a:buFont typeface="+mj-lt"/>
              <a:buAutoNum type="arabicPeriod"/>
            </a:pPr>
            <a:r>
              <a:rPr lang="ru-RU" b="1" dirty="0" smtClean="0"/>
              <a:t>Вальков Д.В. 1993-1995гг.</a:t>
            </a:r>
          </a:p>
          <a:p>
            <a:pPr marL="514350" indent="-514350">
              <a:buFont typeface="+mj-lt"/>
              <a:buAutoNum type="arabicPeriod"/>
            </a:pPr>
            <a:r>
              <a:rPr lang="ru-RU" b="1" dirty="0" smtClean="0"/>
              <a:t>1995-1999гг. ?</a:t>
            </a:r>
          </a:p>
          <a:p>
            <a:pPr marL="514350" indent="-514350">
              <a:buFont typeface="+mj-lt"/>
              <a:buAutoNum type="arabicPeriod"/>
            </a:pPr>
            <a:r>
              <a:rPr lang="ru-RU" b="1" dirty="0" err="1" smtClean="0"/>
              <a:t>Грунецкий</a:t>
            </a:r>
            <a:r>
              <a:rPr lang="ru-RU" b="1" dirty="0" smtClean="0"/>
              <a:t> С.А.1999-2000гг.</a:t>
            </a:r>
          </a:p>
          <a:p>
            <a:pPr marL="514350" indent="-514350">
              <a:buFont typeface="+mj-lt"/>
              <a:buAutoNum type="arabicPeriod"/>
            </a:pPr>
            <a:r>
              <a:rPr lang="ru-RU" b="1" dirty="0" smtClean="0"/>
              <a:t>Образцов М.Ю. 2000-2002гг.</a:t>
            </a:r>
          </a:p>
          <a:p>
            <a:pPr marL="514350" indent="-514350">
              <a:buFont typeface="+mj-lt"/>
              <a:buAutoNum type="arabicPeriod"/>
            </a:pPr>
            <a:r>
              <a:rPr lang="ru-RU" b="1" dirty="0" smtClean="0"/>
              <a:t>Лёнькин А.И. 2002-2003гг.</a:t>
            </a:r>
          </a:p>
          <a:p>
            <a:pPr marL="514350" indent="-514350">
              <a:buFont typeface="+mj-lt"/>
              <a:buAutoNum type="arabicPeriod"/>
            </a:pPr>
            <a:r>
              <a:rPr lang="ru-RU" b="1" dirty="0" err="1" smtClean="0"/>
              <a:t>Смёткин</a:t>
            </a:r>
            <a:r>
              <a:rPr lang="ru-RU" b="1" dirty="0" smtClean="0"/>
              <a:t> А.А. 2003-2005гг.</a:t>
            </a:r>
          </a:p>
          <a:p>
            <a:pPr marL="514350" indent="-514350">
              <a:buFont typeface="+mj-lt"/>
              <a:buAutoNum type="arabicPeriod"/>
            </a:pPr>
            <a:r>
              <a:rPr lang="ru-RU" b="1" dirty="0" err="1" smtClean="0"/>
              <a:t>Чарыгин</a:t>
            </a:r>
            <a:r>
              <a:rPr lang="ru-RU" b="1" dirty="0" smtClean="0"/>
              <a:t> А.В. 2005-2006гг.</a:t>
            </a:r>
          </a:p>
          <a:p>
            <a:pPr marL="514350" indent="-514350">
              <a:buFont typeface="+mj-lt"/>
              <a:buAutoNum type="arabicPeriod"/>
            </a:pPr>
            <a:r>
              <a:rPr lang="ru-RU" b="1" dirty="0" err="1" smtClean="0"/>
              <a:t>Кулина</a:t>
            </a:r>
            <a:r>
              <a:rPr lang="ru-RU" b="1" dirty="0" smtClean="0"/>
              <a:t> И.С. 2006-2007гг.</a:t>
            </a:r>
          </a:p>
          <a:p>
            <a:pPr marL="514350" indent="-514350">
              <a:buFont typeface="+mj-lt"/>
              <a:buAutoNum type="arabicPeriod"/>
            </a:pPr>
            <a:r>
              <a:rPr lang="ru-RU" b="1" dirty="0" err="1" smtClean="0"/>
              <a:t>Земцовский</a:t>
            </a:r>
            <a:r>
              <a:rPr lang="ru-RU" b="1" dirty="0" smtClean="0"/>
              <a:t> М.Я. 2007-2008гг.</a:t>
            </a:r>
          </a:p>
          <a:p>
            <a:pPr marL="514350" indent="-514350">
              <a:buFont typeface="+mj-lt"/>
              <a:buAutoNum type="arabicPeriod"/>
            </a:pPr>
            <a:r>
              <a:rPr lang="ru-RU" b="1" dirty="0" err="1" smtClean="0"/>
              <a:t>Тимяшкин</a:t>
            </a:r>
            <a:r>
              <a:rPr lang="ru-RU" b="1" dirty="0" smtClean="0"/>
              <a:t> Г.В. 2008-2009гг.</a:t>
            </a:r>
          </a:p>
          <a:p>
            <a:pPr marL="514350" indent="-514350">
              <a:buFont typeface="+mj-lt"/>
              <a:buAutoNum type="arabicPeriod"/>
            </a:pPr>
            <a:r>
              <a:rPr lang="ru-RU" b="1" dirty="0" err="1" smtClean="0"/>
              <a:t>Бутакова</a:t>
            </a:r>
            <a:r>
              <a:rPr lang="ru-RU" b="1" dirty="0" smtClean="0"/>
              <a:t> С.В. 2009-2010гг.</a:t>
            </a:r>
          </a:p>
          <a:p>
            <a:pPr marL="514350" indent="-514350">
              <a:buFont typeface="+mj-lt"/>
              <a:buAutoNum type="arabicPeriod"/>
            </a:pPr>
            <a:r>
              <a:rPr lang="ru-RU" b="1" dirty="0" smtClean="0"/>
              <a:t>Лёнькин П.И. 2010-2012гг.</a:t>
            </a:r>
          </a:p>
          <a:p>
            <a:pPr marL="514350" indent="-514350">
              <a:buFont typeface="+mj-lt"/>
              <a:buAutoNum type="arabicPeriod"/>
            </a:pPr>
            <a:r>
              <a:rPr lang="ru-RU" b="1" dirty="0" err="1" smtClean="0"/>
              <a:t>Юркова</a:t>
            </a:r>
            <a:r>
              <a:rPr lang="ru-RU" b="1" dirty="0" smtClean="0"/>
              <a:t> О.Г. 2012-2013гг.</a:t>
            </a:r>
          </a:p>
          <a:p>
            <a:pPr marL="514350" indent="-514350">
              <a:buFont typeface="+mj-lt"/>
              <a:buAutoNum type="arabicPeriod"/>
            </a:pPr>
            <a:r>
              <a:rPr lang="ru-RU" b="1" dirty="0" smtClean="0"/>
              <a:t>Ушаков А.А. 2013-2016гг.</a:t>
            </a:r>
          </a:p>
          <a:p>
            <a:pPr marL="514350" indent="-514350">
              <a:buFont typeface="+mj-lt"/>
              <a:buAutoNum type="arabicPeriod"/>
            </a:pPr>
            <a:r>
              <a:rPr lang="ru-RU" b="1" dirty="0" err="1" smtClean="0"/>
              <a:t>Яковенко</a:t>
            </a:r>
            <a:r>
              <a:rPr lang="ru-RU" b="1" dirty="0" smtClean="0"/>
              <a:t> Э.А. 2016-2017гг.</a:t>
            </a:r>
            <a:endParaRPr lang="ru-RU" b="1" dirty="0"/>
          </a:p>
          <a:p>
            <a:pPr marL="514350" indent="-514350">
              <a:buFont typeface="+mj-lt"/>
              <a:buAutoNum type="arabicPeriod"/>
            </a:pPr>
            <a:r>
              <a:rPr lang="ru-RU" b="1" dirty="0" err="1" smtClean="0"/>
              <a:t>Лычаков</a:t>
            </a:r>
            <a:r>
              <a:rPr lang="ru-RU" b="1" dirty="0" smtClean="0"/>
              <a:t> А.В. 2017-2018гг.</a:t>
            </a:r>
          </a:p>
          <a:p>
            <a:pPr marL="514350" indent="-514350">
              <a:buFont typeface="+mj-lt"/>
              <a:buAutoNum type="arabicPeriod"/>
            </a:pPr>
            <a:r>
              <a:rPr lang="ru-RU" b="1" dirty="0" smtClean="0"/>
              <a:t>Ловкова И.В. 2018-2019гг.</a:t>
            </a:r>
          </a:p>
          <a:p>
            <a:pPr marL="514350" indent="-514350">
              <a:buFont typeface="+mj-lt"/>
              <a:buAutoNum type="arabicPeriod"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2776"/>
          </a:xfr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pPr algn="l"/>
            <a:r>
              <a:rPr lang="ru-RU" b="1" dirty="0" smtClean="0">
                <a:solidFill>
                  <a:srgbClr val="FFFFFF"/>
                </a:solidFill>
              </a:rPr>
              <a:t>ВЧЕРА: </a:t>
            </a:r>
            <a:r>
              <a:rPr lang="ru-RU" sz="3200" u="sng" dirty="0" smtClean="0">
                <a:solidFill>
                  <a:srgbClr val="FFFFFF"/>
                </a:solidFill>
              </a:rPr>
              <a:t>участие в конференциях</a:t>
            </a:r>
            <a:endParaRPr lang="ru-RU" sz="3200" u="sng" dirty="0">
              <a:solidFill>
                <a:srgbClr val="FFFFFF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С 1978 года по 1988 год доклады от курса и кафедры анестезиологии и реаниматологии ежегодно занимали призовые места по итогам научных конференций  АГМИ. </a:t>
            </a:r>
          </a:p>
          <a:p>
            <a:r>
              <a:rPr lang="ru-RU" dirty="0" smtClean="0"/>
              <a:t>За этот период несколько докладов были удостоены премий на Всесоюзных и Российских студенческих научных конференциях.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84784"/>
          </a:xfr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pPr algn="l"/>
            <a:r>
              <a:rPr lang="ru-RU" b="1" dirty="0" smtClean="0">
                <a:solidFill>
                  <a:srgbClr val="FFFFFF"/>
                </a:solidFill>
              </a:rPr>
              <a:t>ВЧЕРА: </a:t>
            </a:r>
            <a:br>
              <a:rPr lang="ru-RU" b="1" dirty="0" smtClean="0">
                <a:solidFill>
                  <a:srgbClr val="FFFFFF"/>
                </a:solidFill>
              </a:rPr>
            </a:br>
            <a:r>
              <a:rPr lang="ru-RU" sz="3200" u="sng" dirty="0" smtClean="0">
                <a:solidFill>
                  <a:srgbClr val="FFFFFF"/>
                </a:solidFill>
              </a:rPr>
              <a:t>участие в конференциях</a:t>
            </a:r>
            <a:endParaRPr lang="ru-RU" u="sng" dirty="0">
              <a:solidFill>
                <a:srgbClr val="FFFFFF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/>
              <a:t>На республиканской конференции в Тбилиси в 1989 году призовое место занял доклад о </a:t>
            </a:r>
            <a:r>
              <a:rPr lang="ru-RU" dirty="0" err="1" smtClean="0"/>
              <a:t>базис-анестезии</a:t>
            </a:r>
            <a:r>
              <a:rPr lang="ru-RU" dirty="0" smtClean="0"/>
              <a:t> </a:t>
            </a:r>
            <a:r>
              <a:rPr lang="ru-RU" dirty="0" err="1" smtClean="0"/>
              <a:t>сомбревином</a:t>
            </a:r>
            <a:r>
              <a:rPr lang="ru-RU" dirty="0" smtClean="0"/>
              <a:t> при полостных операциях (В.В. Бородин, С.А. </a:t>
            </a:r>
            <a:r>
              <a:rPr lang="ru-RU" dirty="0" err="1" smtClean="0"/>
              <a:t>Вашуков</a:t>
            </a:r>
            <a:r>
              <a:rPr lang="ru-RU" dirty="0" smtClean="0"/>
              <a:t>, Л.Э. </a:t>
            </a:r>
            <a:r>
              <a:rPr lang="ru-RU" dirty="0" err="1" smtClean="0"/>
              <a:t>Недашковский</a:t>
            </a:r>
            <a:r>
              <a:rPr lang="ru-RU" dirty="0" smtClean="0"/>
              <a:t>, М.А. Романов.)</a:t>
            </a:r>
          </a:p>
          <a:p>
            <a:endParaRPr lang="ru-RU" dirty="0" smtClean="0"/>
          </a:p>
          <a:p>
            <a:r>
              <a:rPr lang="ru-RU" dirty="0" smtClean="0"/>
              <a:t>В Баку на Российской конференции научных студенческих работ  занял 1-е место доклад Н.А. Воробьевой на тему «Разлитой перитонит» .</a:t>
            </a: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84784"/>
          </a:xfr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 anchor="t">
            <a:normAutofit fontScale="90000"/>
          </a:bodyPr>
          <a:lstStyle/>
          <a:p>
            <a:pPr algn="l"/>
            <a:r>
              <a:rPr lang="ru-RU" b="1" dirty="0" smtClean="0">
                <a:solidFill>
                  <a:srgbClr val="FFFFFF"/>
                </a:solidFill>
              </a:rPr>
              <a:t>ВЧЕРА: </a:t>
            </a:r>
            <a:br>
              <a:rPr lang="ru-RU" b="1" dirty="0" smtClean="0">
                <a:solidFill>
                  <a:srgbClr val="FFFFFF"/>
                </a:solidFill>
              </a:rPr>
            </a:br>
            <a:r>
              <a:rPr lang="ru-RU" sz="3100" u="sng" dirty="0" smtClean="0">
                <a:solidFill>
                  <a:srgbClr val="FFFFFF"/>
                </a:solidFill>
              </a:rPr>
              <a:t>конкурс среди СНК</a:t>
            </a:r>
            <a:r>
              <a:rPr lang="ru-RU" b="1" dirty="0" smtClean="0">
                <a:solidFill>
                  <a:srgbClr val="FFFFFF"/>
                </a:solidFill>
              </a:rPr>
              <a:t/>
            </a:r>
            <a:br>
              <a:rPr lang="ru-RU" b="1" dirty="0" smtClean="0">
                <a:solidFill>
                  <a:srgbClr val="FFFFFF"/>
                </a:solidFill>
              </a:rPr>
            </a:br>
            <a:endParaRPr lang="ru-RU" u="sng" dirty="0">
              <a:solidFill>
                <a:srgbClr val="FFFFFF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556792"/>
            <a:ext cx="5112568" cy="4968552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В 1992-1994 годах  СНК по анестезиологии и реаниматологии  признавался лучшим среди кружков клинических кафедр и ему был передан на постоянное хранение переходящий вымпел, ежегодно вручаемый лучшему СНК среди клинических кафедр.</a:t>
            </a:r>
            <a:endParaRPr lang="ru-RU" sz="2800" dirty="0"/>
          </a:p>
        </p:txBody>
      </p:sp>
      <p:pic>
        <p:nvPicPr>
          <p:cNvPr id="4" name="Рисунок 3" descr="1снк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82588" y="2058616"/>
            <a:ext cx="3581900" cy="46107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84784"/>
          </a:xfr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 anchor="t">
            <a:normAutofit fontScale="90000"/>
          </a:bodyPr>
          <a:lstStyle/>
          <a:p>
            <a:pPr algn="l"/>
            <a:r>
              <a:rPr lang="ru-RU" b="1" dirty="0" smtClean="0">
                <a:solidFill>
                  <a:srgbClr val="FFFFFF"/>
                </a:solidFill>
              </a:rPr>
              <a:t>ВЧЕРА: </a:t>
            </a:r>
            <a:br>
              <a:rPr lang="ru-RU" b="1" dirty="0" smtClean="0">
                <a:solidFill>
                  <a:srgbClr val="FFFFFF"/>
                </a:solidFill>
              </a:rPr>
            </a:br>
            <a:r>
              <a:rPr lang="ru-RU" sz="3100" u="sng" dirty="0" smtClean="0">
                <a:solidFill>
                  <a:srgbClr val="FFFFFF"/>
                </a:solidFill>
              </a:rPr>
              <a:t>конкурс среди СНК</a:t>
            </a:r>
            <a:r>
              <a:rPr lang="ru-RU" b="1" dirty="0" smtClean="0">
                <a:solidFill>
                  <a:srgbClr val="FFFFFF"/>
                </a:solidFill>
              </a:rPr>
              <a:t/>
            </a:r>
            <a:br>
              <a:rPr lang="ru-RU" b="1" dirty="0" smtClean="0">
                <a:solidFill>
                  <a:srgbClr val="FFFFFF"/>
                </a:solidFill>
              </a:rPr>
            </a:br>
            <a:endParaRPr lang="ru-RU" u="sng" dirty="0">
              <a:solidFill>
                <a:srgbClr val="FFFFFF"/>
              </a:solidFill>
            </a:endParaRPr>
          </a:p>
        </p:txBody>
      </p:sp>
      <p:pic>
        <p:nvPicPr>
          <p:cNvPr id="6" name="Picture 15" descr="DSC00446"/>
          <p:cNvPicPr>
            <a:picLocks noChangeAspect="1" noChangeArrowheads="1"/>
          </p:cNvPicPr>
          <p:nvPr/>
        </p:nvPicPr>
        <p:blipFill>
          <a:blip r:embed="rId2" cstate="print">
            <a:lum bright="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472" y="1268760"/>
            <a:ext cx="4355976" cy="5521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1534140"/>
            <a:ext cx="399593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Arial" pitchFamily="34" charset="0"/>
              <a:buChar char="•"/>
            </a:pPr>
            <a:r>
              <a:rPr lang="en-US" sz="3200" b="1" dirty="0" smtClean="0"/>
              <a:t>III </a:t>
            </a:r>
            <a:r>
              <a:rPr lang="ru-RU" sz="3200" b="1" dirty="0" smtClean="0"/>
              <a:t> место по итогам конкурса « Лучший научный кружок среди кафедр   и институтов СГМУ 2005г.</a:t>
            </a:r>
            <a:endParaRPr lang="ru-RU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84784"/>
          </a:xfr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pPr algn="l"/>
            <a:r>
              <a:rPr lang="ru-RU" b="1" dirty="0" smtClean="0">
                <a:solidFill>
                  <a:srgbClr val="FFFFFF"/>
                </a:solidFill>
              </a:rPr>
              <a:t>ВЧЕРА: </a:t>
            </a:r>
            <a:r>
              <a:rPr lang="ru-RU" sz="2800" u="sng" dirty="0" smtClean="0">
                <a:solidFill>
                  <a:srgbClr val="FFFFFF"/>
                </a:solidFill>
              </a:rPr>
              <a:t>призовые места на на международных конференциях</a:t>
            </a:r>
            <a:endParaRPr lang="ru-RU" sz="2800" u="sng" dirty="0">
              <a:solidFill>
                <a:srgbClr val="FFFFFF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 2007 году  Е.В. Фот принимала участие в  </a:t>
            </a:r>
            <a:r>
              <a:rPr lang="en-US" dirty="0" smtClean="0"/>
              <a:t>I</a:t>
            </a:r>
            <a:r>
              <a:rPr lang="ru-RU" dirty="0" smtClean="0"/>
              <a:t> Международной архангельской медицинской научной конференции молодых ученых и студентов, где ее доклад «Дефицит </a:t>
            </a:r>
            <a:r>
              <a:rPr lang="ru-RU" dirty="0" err="1" smtClean="0"/>
              <a:t>антитромбина</a:t>
            </a:r>
            <a:r>
              <a:rPr lang="ru-RU" dirty="0" smtClean="0"/>
              <a:t> </a:t>
            </a:r>
            <a:r>
              <a:rPr lang="en-US" dirty="0" smtClean="0"/>
              <a:t>III</a:t>
            </a:r>
            <a:r>
              <a:rPr lang="ru-RU" dirty="0" smtClean="0"/>
              <a:t> как возможный предиктор </a:t>
            </a:r>
            <a:r>
              <a:rPr lang="ru-RU" dirty="0" err="1" smtClean="0"/>
              <a:t>ДВС-синдрома</a:t>
            </a:r>
            <a:r>
              <a:rPr lang="ru-RU" dirty="0" smtClean="0"/>
              <a:t>»  занял </a:t>
            </a:r>
            <a:r>
              <a:rPr lang="en-US" dirty="0" smtClean="0"/>
              <a:t>II</a:t>
            </a:r>
            <a:r>
              <a:rPr lang="ru-RU" dirty="0" smtClean="0"/>
              <a:t> место.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84784"/>
          </a:xfr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pPr algn="l"/>
            <a:r>
              <a:rPr lang="ru-RU" b="1" dirty="0" smtClean="0">
                <a:solidFill>
                  <a:srgbClr val="FFFFFF"/>
                </a:solidFill>
              </a:rPr>
              <a:t>ВЧЕРА: </a:t>
            </a:r>
            <a:r>
              <a:rPr lang="ru-RU" sz="2800" u="sng" dirty="0" smtClean="0">
                <a:solidFill>
                  <a:srgbClr val="FFFFFF"/>
                </a:solidFill>
              </a:rPr>
              <a:t>наука и обучение студентов</a:t>
            </a:r>
            <a:endParaRPr lang="ru-RU" sz="2800" u="sng" dirty="0">
              <a:solidFill>
                <a:srgbClr val="FFFFFF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Многие кружковцы в дальнейшем прошли обучение в аспирантуре, защитили кандидатские и докторские диссертации  </a:t>
            </a:r>
            <a:r>
              <a:rPr lang="ru-RU" b="1" dirty="0" smtClean="0"/>
              <a:t>(проф. Киров М.Ю., проф. Воробьёва Н.А.,  проф. </a:t>
            </a:r>
            <a:r>
              <a:rPr lang="ru-RU" b="1" dirty="0" err="1" smtClean="0"/>
              <a:t>Кузьков</a:t>
            </a:r>
            <a:r>
              <a:rPr lang="ru-RU" b="1" dirty="0" smtClean="0"/>
              <a:t> В.В., доц. Бобовник С.В., доц. Суханов Ю.В., доц. </a:t>
            </a:r>
            <a:r>
              <a:rPr lang="ru-RU" b="1" dirty="0" err="1" smtClean="0"/>
              <a:t>Смёткин</a:t>
            </a:r>
            <a:r>
              <a:rPr lang="ru-RU" b="1" dirty="0" smtClean="0"/>
              <a:t> А.А., доц. Уваров Д.Н., доц. Фот Е.В., асс. Соколова М.М.), </a:t>
            </a:r>
            <a:r>
              <a:rPr lang="ru-RU" dirty="0" smtClean="0"/>
              <a:t>работают на кафедре анестезиологии и реаниматологии СГМУ .</a:t>
            </a:r>
            <a:endParaRPr lang="ru-RU" dirty="0"/>
          </a:p>
        </p:txBody>
      </p:sp>
      <p:pic>
        <p:nvPicPr>
          <p:cNvPr id="4" name="Picture 3" descr="D:\Foto\Фото-Кафедра\Интерны2016\DSC_068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5249" y="0"/>
            <a:ext cx="9823851" cy="652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56792"/>
          </a:xfr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pPr algn="l"/>
            <a:r>
              <a:rPr lang="ru-RU" b="1" dirty="0" smtClean="0">
                <a:solidFill>
                  <a:srgbClr val="FFFFFF"/>
                </a:solidFill>
              </a:rPr>
              <a:t>ВЧЕРА:</a:t>
            </a:r>
            <a:br>
              <a:rPr lang="ru-RU" b="1" dirty="0" smtClean="0">
                <a:solidFill>
                  <a:srgbClr val="FFFFFF"/>
                </a:solidFill>
              </a:rPr>
            </a:br>
            <a:r>
              <a:rPr lang="ru-RU" sz="2800" u="sng" dirty="0" smtClean="0">
                <a:solidFill>
                  <a:srgbClr val="FFFFFF"/>
                </a:solidFill>
              </a:rPr>
              <a:t>создание кафедры клинической фармакологии</a:t>
            </a:r>
            <a:endParaRPr lang="ru-RU" sz="2800" u="sng" dirty="0">
              <a:solidFill>
                <a:srgbClr val="FFFFFF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108520" y="1600201"/>
            <a:ext cx="6192688" cy="4277071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70000"/>
              </a:lnSpc>
            </a:pPr>
            <a:r>
              <a:rPr lang="ru-RU" dirty="0" smtClean="0"/>
              <a:t>С 1996 года по 2010 год на кафедре велись занятия по клинической фармакологии со студентами, был создан курс клинической фармакологии под руководством доц., а затем проф. Н.А. Воробьевой, который в 2011 году трансформировался  в самостоятельную клиническую кафедру. </a:t>
            </a:r>
            <a:endParaRPr lang="ru-RU" dirty="0"/>
          </a:p>
        </p:txBody>
      </p:sp>
      <p:pic>
        <p:nvPicPr>
          <p:cNvPr id="12290" name="Picture 2" descr="http://www.nsmu.ru/student/faculty/department/clin_farm/Vorobyev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168" y="2204864"/>
            <a:ext cx="2664296" cy="43918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12">
      <a:dk1>
        <a:sysClr val="windowText" lastClr="000000"/>
      </a:dk1>
      <a:lt1>
        <a:srgbClr val="DBEEF3"/>
      </a:lt1>
      <a:dk2>
        <a:srgbClr val="1F497D"/>
      </a:dk2>
      <a:lt2>
        <a:srgbClr val="EEECE1"/>
      </a:lt2>
      <a:accent1>
        <a:srgbClr val="17F5EA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2383</TotalTime>
  <Words>918</Words>
  <Application>Microsoft Office PowerPoint</Application>
  <PresentationFormat>Экран (4:3)</PresentationFormat>
  <Paragraphs>99</Paragraphs>
  <Slides>28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28</vt:i4>
      </vt:variant>
    </vt:vector>
  </HeadingPairs>
  <TitlesOfParts>
    <vt:vector size="30" baseType="lpstr">
      <vt:lpstr>Тема Office</vt:lpstr>
      <vt:lpstr>Оформление по умолчанию</vt:lpstr>
      <vt:lpstr>СНК кафедры анестезиологии, реаниматологии и интенсивной терапии:   вчера, сегодня, завтра</vt:lpstr>
      <vt:lpstr>ВЧЕРА: начало</vt:lpstr>
      <vt:lpstr>ВЧЕРА: участие в конференциях</vt:lpstr>
      <vt:lpstr>ВЧЕРА:  участие в конференциях</vt:lpstr>
      <vt:lpstr>ВЧЕРА:  конкурс среди СНК </vt:lpstr>
      <vt:lpstr>ВЧЕРА:  конкурс среди СНК </vt:lpstr>
      <vt:lpstr>ВЧЕРА: призовые места на на международных конференциях</vt:lpstr>
      <vt:lpstr>ВЧЕРА: наука и обучение студентов</vt:lpstr>
      <vt:lpstr>ВЧЕРА: создание кафедры клинической фармакологии</vt:lpstr>
      <vt:lpstr>ВЧЕРА: успех зарубежом</vt:lpstr>
      <vt:lpstr> Кружковцы работают не только в  Архангельской области, но и в других регионах  России, востребованы за рубежом </vt:lpstr>
      <vt:lpstr>Презентация PowerPoint</vt:lpstr>
      <vt:lpstr>ВЧЕРА:  первая олимпиада</vt:lpstr>
      <vt:lpstr>ВЧЕРА</vt:lpstr>
      <vt:lpstr> ВЧЕРА: конкурс среди СНК </vt:lpstr>
      <vt:lpstr>ВЧЕРА:  участие в международных конференциях</vt:lpstr>
      <vt:lpstr>ВЧЕРА: финал XXV-й Всероссийской студенческой олимпиады  по хирургии имени акад. М.И. Перельмана с международным участием,  2016 год.</vt:lpstr>
      <vt:lpstr> Европейский анестезиологический конгресс «Евроанестезия 2015», Берлин </vt:lpstr>
      <vt:lpstr>СЕГОДНЯ:   основные направления работы СНК</vt:lpstr>
      <vt:lpstr>СЕГОДНЯ:  итоги 2018-2019 учебного года</vt:lpstr>
      <vt:lpstr>СЕГОДНЯ: региональный этап XXVIII-й Всероссийской студенческой олимпиады  по хирургии имени акад. М.И. Перельмана с международным участием,  2019год.</vt:lpstr>
      <vt:lpstr> СЕГОДНЯ:  II внутривузовская студенческая олимпиада  </vt:lpstr>
      <vt:lpstr> СЕГОДНЯ:  Выступление на конференции молодых ученых «Медицина будущего – Арктике», Архангельск, 2019 </vt:lpstr>
      <vt:lpstr>СЕГОДНЯ</vt:lpstr>
      <vt:lpstr>ВЧЕРА, СЕГОДНЯ и ЗАВТРА</vt:lpstr>
      <vt:lpstr>CНК – клиническая ординатура по анестезиологии и реаниматологии, Скорой помощи, специализация по трансфузиологии, …. </vt:lpstr>
      <vt:lpstr>                              ЗАВТРА  </vt:lpstr>
      <vt:lpstr>Хронология старост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Ира</dc:creator>
  <cp:lastModifiedBy>МИХАИЛ</cp:lastModifiedBy>
  <cp:revision>90</cp:revision>
  <dcterms:created xsi:type="dcterms:W3CDTF">2019-05-03T11:14:37Z</dcterms:created>
  <dcterms:modified xsi:type="dcterms:W3CDTF">2019-05-27T15:58:17Z</dcterms:modified>
</cp:coreProperties>
</file>