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sldIdLst>
    <p:sldId id="332" r:id="rId2"/>
    <p:sldId id="274" r:id="rId3"/>
    <p:sldId id="291" r:id="rId4"/>
    <p:sldId id="333" r:id="rId5"/>
    <p:sldId id="277" r:id="rId6"/>
    <p:sldId id="296" r:id="rId7"/>
    <p:sldId id="278" r:id="rId8"/>
    <p:sldId id="334" r:id="rId9"/>
    <p:sldId id="336" r:id="rId10"/>
    <p:sldId id="338" r:id="rId11"/>
    <p:sldId id="337" r:id="rId12"/>
    <p:sldId id="297" r:id="rId13"/>
    <p:sldId id="330" r:id="rId14"/>
    <p:sldId id="331" r:id="rId15"/>
    <p:sldId id="339" r:id="rId16"/>
    <p:sldId id="341" r:id="rId17"/>
    <p:sldId id="343" r:id="rId18"/>
    <p:sldId id="340" r:id="rId19"/>
    <p:sldId id="342" r:id="rId20"/>
    <p:sldId id="317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85842" autoAdjust="0"/>
  </p:normalViewPr>
  <p:slideViewPr>
    <p:cSldViewPr>
      <p:cViewPr varScale="1">
        <p:scale>
          <a:sx n="62" d="100"/>
          <a:sy n="62" d="100"/>
        </p:scale>
        <p:origin x="-159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277BBF-5C23-467B-A96D-12FD7DF519AE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7F87ED-3E9E-42D5-8840-25323EB53EE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1) Первое упоминание, но не правильно интерпретировал причины; 2) классическое описание, иудейский</a:t>
            </a:r>
            <a:r>
              <a:rPr lang="ru-RU" baseline="0" dirty="0" smtClean="0"/>
              <a:t> историк, выжившие при осаде римлянами Иерусалима; 3) </a:t>
            </a:r>
            <a:r>
              <a:rPr lang="ru-RU" baseline="0" dirty="0" err="1" smtClean="0"/>
              <a:t>первие</a:t>
            </a:r>
            <a:r>
              <a:rPr lang="ru-RU" baseline="0" dirty="0" smtClean="0"/>
              <a:t> медицинский указания (узники концлагерей, блокада Ленинграда.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F87ED-3E9E-42D5-8840-25323EB53EE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Голодание: снижение поступления глюкозы (основной энергетический метаболит), в ответ на это снижается выработка инсулина,</a:t>
            </a:r>
            <a:r>
              <a:rPr lang="ru-RU" baseline="0" dirty="0" smtClean="0"/>
              <a:t> активизируются процессы </a:t>
            </a:r>
            <a:r>
              <a:rPr lang="ru-RU" baseline="0" dirty="0" err="1" smtClean="0"/>
              <a:t>гликогенолиза</a:t>
            </a:r>
            <a:r>
              <a:rPr lang="ru-RU" baseline="0" dirty="0" smtClean="0"/>
              <a:t>, </a:t>
            </a:r>
            <a:r>
              <a:rPr lang="ru-RU" baseline="0" dirty="0" err="1" smtClean="0"/>
              <a:t>липолиза</a:t>
            </a:r>
            <a:r>
              <a:rPr lang="ru-RU" baseline="0" dirty="0" smtClean="0"/>
              <a:t> и </a:t>
            </a:r>
            <a:r>
              <a:rPr lang="ru-RU" baseline="0" dirty="0" err="1" smtClean="0"/>
              <a:t>протеолиза</a:t>
            </a:r>
            <a:r>
              <a:rPr lang="ru-RU" baseline="0" dirty="0" smtClean="0"/>
              <a:t>, </a:t>
            </a:r>
            <a:r>
              <a:rPr lang="ru-RU" sz="1200" dirty="0" smtClean="0">
                <a:latin typeface="Calibri" pitchFamily="34" charset="0"/>
              </a:rPr>
              <a:t>кетоновые тела и свободные жирные кислоты становятся основным источником энергии. Возобновление: ведущая роль принадлежит активизации гликолиза. Витамин В 1 – фактор энергетического процесса, его дефицит может </a:t>
            </a:r>
            <a:r>
              <a:rPr lang="ru-RU" sz="1200" dirty="0" smtClean="0">
                <a:latin typeface="Calibri" pitchFamily="34" charset="0"/>
              </a:rPr>
              <a:t>сопровождаться </a:t>
            </a:r>
            <a:r>
              <a:rPr lang="ru-RU" sz="1200" dirty="0" err="1" smtClean="0">
                <a:latin typeface="Calibri" pitchFamily="34" charset="0"/>
              </a:rPr>
              <a:t>лактоацидозом</a:t>
            </a:r>
            <a:r>
              <a:rPr lang="ru-RU" sz="1200" dirty="0" smtClean="0">
                <a:latin typeface="Calibri" pitchFamily="34" charset="0"/>
              </a:rPr>
              <a:t> </a:t>
            </a:r>
            <a:r>
              <a:rPr lang="ru-RU" sz="1200" dirty="0" smtClean="0">
                <a:latin typeface="Calibri" pitchFamily="34" charset="0"/>
              </a:rPr>
              <a:t>и развитием энцефалопатии при насыщении организма углеводами на фоне возобновления питания..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F87ED-3E9E-42D5-8840-25323EB53EE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4/гипергликемия, как проявление </a:t>
            </a:r>
            <a:r>
              <a:rPr lang="ru-RU" dirty="0" err="1" smtClean="0"/>
              <a:t>инсулинорезистентности</a:t>
            </a:r>
            <a:r>
              <a:rPr lang="ru-RU" dirty="0" smtClean="0"/>
              <a:t>; 5) </a:t>
            </a:r>
            <a:r>
              <a:rPr lang="ru-RU" dirty="0" err="1" smtClean="0"/>
              <a:t>преальбумин</a:t>
            </a:r>
            <a:r>
              <a:rPr lang="ru-RU" dirty="0" smtClean="0"/>
              <a:t>, помимо маркера </a:t>
            </a:r>
            <a:r>
              <a:rPr lang="ru-RU" dirty="0" err="1" smtClean="0"/>
              <a:t>нутритивной</a:t>
            </a:r>
            <a:r>
              <a:rPr lang="ru-RU" dirty="0" smtClean="0"/>
              <a:t> </a:t>
            </a:r>
            <a:r>
              <a:rPr lang="ru-RU" dirty="0" err="1" smtClean="0"/>
              <a:t>недостатоности</a:t>
            </a:r>
            <a:r>
              <a:rPr lang="ru-RU" dirty="0" smtClean="0"/>
              <a:t>,</a:t>
            </a:r>
            <a:r>
              <a:rPr lang="ru-RU" baseline="0" dirty="0" smtClean="0"/>
              <a:t> предиктор выраженной </a:t>
            </a:r>
            <a:r>
              <a:rPr lang="ru-RU" baseline="0" dirty="0" err="1" smtClean="0"/>
              <a:t>гипофосфатемии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F87ED-3E9E-42D5-8840-25323EB53EE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Дигидрофосфат</a:t>
            </a:r>
            <a:r>
              <a:rPr lang="ru-RU" dirty="0" smtClean="0"/>
              <a:t>-</a:t>
            </a:r>
            <a:r>
              <a:rPr lang="ru-RU" baseline="0" dirty="0" smtClean="0"/>
              <a:t> кислая соль щелочного металла и ортофосфорной кислоты. Фосфаты – соли фосфорных кислот.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F87ED-3E9E-42D5-8840-25323EB53EE0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Сбалансированные </a:t>
            </a:r>
            <a:r>
              <a:rPr lang="ru-RU" dirty="0" err="1" smtClean="0"/>
              <a:t>кристаллоидные</a:t>
            </a:r>
            <a:r>
              <a:rPr lang="ru-RU" dirty="0" smtClean="0"/>
              <a:t> растворы отвечают</a:t>
            </a:r>
            <a:r>
              <a:rPr lang="ru-RU" baseline="0" dirty="0" smtClean="0"/>
              <a:t> следующим требованиям: 1) электролитный состав должен быть максимально приближен к составу плазмы крови; 2) </a:t>
            </a:r>
            <a:r>
              <a:rPr lang="ru-RU" baseline="0" dirty="0" err="1" smtClean="0"/>
              <a:t>р-р</a:t>
            </a:r>
            <a:r>
              <a:rPr lang="ru-RU" baseline="0" dirty="0" smtClean="0"/>
              <a:t> должен быть изотоническим; 3) в состав сбалансированного раствора должен входить носитель резервной щелочности (предшественник гидрокарбоната), т е вещество, которое при введении в кровь человека быстро </a:t>
            </a:r>
            <a:r>
              <a:rPr lang="ru-RU" baseline="0" dirty="0" err="1" smtClean="0"/>
              <a:t>метаболизируется</a:t>
            </a:r>
            <a:r>
              <a:rPr lang="ru-RU" baseline="0" dirty="0" smtClean="0"/>
              <a:t> с образованием ионов гидрокарбоната. В настоящее время не создан идеально сбалансированный раствор, но есть максимально приближенные к указанным требованиям (</a:t>
            </a:r>
            <a:r>
              <a:rPr lang="ru-RU" baseline="0" dirty="0" err="1" smtClean="0"/>
              <a:t>реком</a:t>
            </a:r>
            <a:r>
              <a:rPr lang="ru-RU" baseline="0" dirty="0" smtClean="0"/>
              <a:t> 29 клин рекомендаций: принципы </a:t>
            </a:r>
            <a:r>
              <a:rPr lang="ru-RU" baseline="0" dirty="0" err="1" smtClean="0"/>
              <a:t>периоперационной</a:t>
            </a:r>
            <a:r>
              <a:rPr lang="ru-RU" baseline="0" dirty="0" smtClean="0"/>
              <a:t> </a:t>
            </a:r>
            <a:r>
              <a:rPr lang="ru-RU" baseline="0" dirty="0" err="1" smtClean="0"/>
              <a:t>инфузионной</a:t>
            </a:r>
            <a:r>
              <a:rPr lang="ru-RU" baseline="0" dirty="0" smtClean="0"/>
              <a:t> терапии взрослых пациентов.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F87ED-3E9E-42D5-8840-25323EB53EE0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dirty="0" err="1" smtClean="0"/>
              <a:t>Лактат</a:t>
            </a:r>
            <a:r>
              <a:rPr lang="ru-RU" dirty="0" smtClean="0"/>
              <a:t>: </a:t>
            </a:r>
            <a:r>
              <a:rPr lang="ru-RU" sz="1200" dirty="0" smtClean="0">
                <a:latin typeface="Calibri" pitchFamily="34" charset="0"/>
              </a:rPr>
              <a:t>Фальсифицирует лабораторные данные, так как значение его концентрации в сыворотке часто  используется как показатель тканевой гипоксии, Увеличивает потребление  О2  в процессе метаболизма, что  усугубляет тканевую гипоксию,  сопровождающую все критические состояния, Углубляет существующий </a:t>
            </a:r>
            <a:r>
              <a:rPr lang="ru-RU" sz="1200" dirty="0" err="1" smtClean="0">
                <a:latin typeface="Calibri" pitchFamily="34" charset="0"/>
              </a:rPr>
              <a:t>лактоацидоз</a:t>
            </a:r>
            <a:r>
              <a:rPr lang="ru-RU" sz="1200" dirty="0" smtClean="0">
                <a:latin typeface="Calibri" pitchFamily="34" charset="0"/>
              </a:rPr>
              <a:t> в случае печеночной недостаточности, а также в случае шока, сопровождающегося </a:t>
            </a:r>
            <a:r>
              <a:rPr lang="ru-RU" sz="1200" dirty="0" err="1" smtClean="0">
                <a:latin typeface="Calibri" pitchFamily="34" charset="0"/>
              </a:rPr>
              <a:t>гиперлактатемией</a:t>
            </a:r>
            <a:r>
              <a:rPr lang="ru-RU" sz="1200" dirty="0" smtClean="0">
                <a:latin typeface="Calibri" pitchFamily="34" charset="0"/>
              </a:rPr>
              <a:t>. </a:t>
            </a:r>
            <a:r>
              <a:rPr lang="ru-RU" sz="1200" dirty="0" err="1" smtClean="0">
                <a:latin typeface="Calibri" pitchFamily="34" charset="0"/>
              </a:rPr>
              <a:t>Р-р</a:t>
            </a:r>
            <a:r>
              <a:rPr lang="ru-RU" sz="1200" dirty="0" smtClean="0">
                <a:latin typeface="Calibri" pitchFamily="34" charset="0"/>
              </a:rPr>
              <a:t> </a:t>
            </a:r>
            <a:r>
              <a:rPr lang="ru-RU" sz="1200" dirty="0" err="1" smtClean="0">
                <a:latin typeface="Calibri" pitchFamily="34" charset="0"/>
              </a:rPr>
              <a:t>Рингера</a:t>
            </a:r>
            <a:r>
              <a:rPr lang="ru-RU" sz="1200" baseline="0" dirty="0" smtClean="0">
                <a:latin typeface="Calibri" pitchFamily="34" charset="0"/>
              </a:rPr>
              <a:t> в 19 в- первый шаг к сбалансированным растворам, в 21 в – иллюзия использования сбалансированного раствора.</a:t>
            </a:r>
            <a:endParaRPr lang="ru-RU" sz="1200" dirty="0" smtClean="0"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 smtClean="0"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u-RU" sz="1200" dirty="0" smtClean="0">
              <a:latin typeface="Calibri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F87ED-3E9E-42D5-8840-25323EB53EE0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dirty="0" err="1" smtClean="0">
                <a:latin typeface="Calibri" pitchFamily="34" charset="0"/>
              </a:rPr>
              <a:t>Малат</a:t>
            </a:r>
            <a:r>
              <a:rPr lang="ru-RU" sz="1200" dirty="0" smtClean="0">
                <a:latin typeface="Calibri" pitchFamily="34" charset="0"/>
              </a:rPr>
              <a:t> и ацетат: Преобразуются в бикарбонат в клетках всех тканей организма, поэтому их метаболизм не  замедляется у тяжелых пациентов и у пациентов   с нарушением функций печени, </a:t>
            </a:r>
            <a:r>
              <a:rPr lang="ru-RU" sz="1200" dirty="0" err="1" smtClean="0">
                <a:latin typeface="Calibri" pitchFamily="34" charset="0"/>
              </a:rPr>
              <a:t>Стерофундин</a:t>
            </a:r>
            <a:r>
              <a:rPr lang="ru-RU" sz="1200" baseline="0" dirty="0" smtClean="0">
                <a:latin typeface="Calibri" pitchFamily="34" charset="0"/>
              </a:rPr>
              <a:t> - </a:t>
            </a:r>
            <a:r>
              <a:rPr lang="ru-RU" dirty="0" smtClean="0">
                <a:latin typeface="Calibri" pitchFamily="34" charset="0"/>
              </a:rPr>
              <a:t>первый в РФ сбалансированный электролитный раствор с носителями резервной щелочности, внесенный в перечень ЖНВЛП.</a:t>
            </a:r>
            <a:endParaRPr lang="ru-RU" sz="1200" dirty="0" smtClean="0">
              <a:latin typeface="Calibri" pitchFamily="34" charset="0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7F87ED-3E9E-42D5-8840-25323EB53EE0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714357"/>
            <a:ext cx="8458200" cy="315755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latin typeface="Calibri" pitchFamily="34" charset="0"/>
                <a:cs typeface="Calibri" pitchFamily="34" charset="0"/>
              </a:rPr>
              <a:t>РЕФИДИНГ-СИНДРОМ: СИМПТОМЫ, ПРОФИЛАКТИКА, ЛЕЧЕНИЕ</a:t>
            </a:r>
            <a:endParaRPr lang="ru-RU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00430" y="4357694"/>
            <a:ext cx="5453066" cy="1752600"/>
          </a:xfrm>
        </p:spPr>
        <p:txBody>
          <a:bodyPr>
            <a:normAutofit lnSpcReduction="10000"/>
          </a:bodyPr>
          <a:lstStyle/>
          <a:p>
            <a:pPr algn="r"/>
            <a:r>
              <a:rPr lang="ru-RU" dirty="0" smtClean="0">
                <a:solidFill>
                  <a:schemeClr val="tx1"/>
                </a:solidFill>
              </a:rPr>
              <a:t>ВАШУКОВА Е. Ю.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Архангельский клинический онкологический диспансер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Отделение анестезиологии-реанимации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2020 г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500066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Calibri" pitchFamily="34" charset="0"/>
              </a:rPr>
              <a:t>ГИПОФОСФАТЕМИЯ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7238"/>
          </a:xfrm>
        </p:spPr>
        <p:txBody>
          <a:bodyPr>
            <a:normAutofit/>
          </a:bodyPr>
          <a:lstStyle/>
          <a:p>
            <a:pPr marL="0" indent="0" algn="just"/>
            <a:r>
              <a:rPr lang="ru-RU" sz="2400" dirty="0" smtClean="0">
                <a:latin typeface="Calibri" pitchFamily="34" charset="0"/>
              </a:rPr>
              <a:t>Основной маркер </a:t>
            </a:r>
            <a:r>
              <a:rPr lang="ru-RU" sz="2400" dirty="0" err="1" smtClean="0">
                <a:latin typeface="Calibri" pitchFamily="34" charset="0"/>
              </a:rPr>
              <a:t>рефидинг-синдрома</a:t>
            </a:r>
            <a:r>
              <a:rPr lang="ru-RU" sz="2400" dirty="0" smtClean="0">
                <a:latin typeface="Calibri" pitchFamily="34" charset="0"/>
              </a:rPr>
              <a:t> (встречается в 96 % случаев)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Норма 0,87-1,45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/л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Клинические признаки: нарушение сократимости диафрагмы, ОДН, снижение сократимости миокарда, энцефалопатия, тканевая гипоксия, судороги, кома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У пациентов с </a:t>
            </a:r>
            <a:r>
              <a:rPr lang="ru-RU" sz="2400" dirty="0" err="1" smtClean="0">
                <a:latin typeface="Calibri" pitchFamily="34" charset="0"/>
              </a:rPr>
              <a:t>нутритивной</a:t>
            </a:r>
            <a:r>
              <a:rPr lang="ru-RU" sz="2400" dirty="0" smtClean="0">
                <a:latin typeface="Calibri" pitchFamily="34" charset="0"/>
              </a:rPr>
              <a:t> недостаточностью часто встречается при онкологических заболеваниях, нервной </a:t>
            </a:r>
            <a:r>
              <a:rPr lang="ru-RU" sz="2400" dirty="0" err="1" smtClean="0">
                <a:latin typeface="Calibri" pitchFamily="34" charset="0"/>
              </a:rPr>
              <a:t>анорексии</a:t>
            </a:r>
            <a:r>
              <a:rPr lang="ru-RU" sz="2400" dirty="0" smtClean="0">
                <a:latin typeface="Calibri" pitchFamily="34" charset="0"/>
              </a:rPr>
              <a:t>, ВИЧ-инфекции, хроническом алкоголизме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У пациентов без исходной </a:t>
            </a:r>
            <a:r>
              <a:rPr lang="ru-RU" sz="2400" dirty="0" err="1" smtClean="0">
                <a:latin typeface="Calibri" pitchFamily="34" charset="0"/>
              </a:rPr>
              <a:t>нутритивной</a:t>
            </a:r>
            <a:r>
              <a:rPr lang="ru-RU" sz="2400" dirty="0" smtClean="0">
                <a:latin typeface="Calibri" pitchFamily="34" charset="0"/>
              </a:rPr>
              <a:t> недостаточности возникает при парентеральном введении глюкозы, применении антацидов и </a:t>
            </a:r>
            <a:r>
              <a:rPr lang="ru-RU" sz="2400" dirty="0" err="1" smtClean="0">
                <a:latin typeface="Calibri" pitchFamily="34" charset="0"/>
              </a:rPr>
              <a:t>диуретиков</a:t>
            </a:r>
            <a:r>
              <a:rPr lang="ru-RU" sz="2400" dirty="0" smtClean="0">
                <a:latin typeface="Calibri" pitchFamily="34" charset="0"/>
              </a:rPr>
              <a:t>, травме (особенно тяжелой ЧМТ), ожогах и сепсисе</a:t>
            </a:r>
            <a:endParaRPr lang="ru-RU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500066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Calibri" pitchFamily="34" charset="0"/>
              </a:rPr>
              <a:t>ГИПОФОСФАТЕМИЯ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7238"/>
          </a:xfrm>
        </p:spPr>
        <p:txBody>
          <a:bodyPr>
            <a:normAutofit/>
          </a:bodyPr>
          <a:lstStyle/>
          <a:p>
            <a:pPr marL="0" indent="0" algn="just"/>
            <a:r>
              <a:rPr lang="ru-RU" sz="2400" dirty="0" smtClean="0">
                <a:latin typeface="Calibri" pitchFamily="34" charset="0"/>
              </a:rPr>
              <a:t> препараты для коррекции - фосфат калия или фосфат натрия (</a:t>
            </a:r>
            <a:r>
              <a:rPr lang="ru-RU" sz="2400" dirty="0" smtClean="0">
                <a:solidFill>
                  <a:srgbClr val="FF0000"/>
                </a:solidFill>
                <a:latin typeface="Calibri" pitchFamily="34" charset="0"/>
              </a:rPr>
              <a:t>не зарегистрированы в РФ)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 потребность 0,3-0,6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/кг/</a:t>
            </a:r>
            <a:r>
              <a:rPr lang="ru-RU" sz="2400" dirty="0" err="1" smtClean="0">
                <a:latin typeface="Calibri" pitchFamily="34" charset="0"/>
              </a:rPr>
              <a:t>сут</a:t>
            </a:r>
            <a:endParaRPr lang="ru-RU" sz="2400" dirty="0" smtClean="0">
              <a:latin typeface="Calibri" pitchFamily="34" charset="0"/>
            </a:endParaRP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 дозировки: легкая степень (0,75-1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/л) – 0,32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/кг/</a:t>
            </a:r>
            <a:r>
              <a:rPr lang="ru-RU" sz="2400" dirty="0" err="1" smtClean="0">
                <a:latin typeface="Calibri" pitchFamily="34" charset="0"/>
              </a:rPr>
              <a:t>сут</a:t>
            </a:r>
            <a:r>
              <a:rPr lang="ru-RU" sz="2400" dirty="0" smtClean="0">
                <a:latin typeface="Calibri" pitchFamily="34" charset="0"/>
              </a:rPr>
              <a:t> в/</a:t>
            </a:r>
            <a:r>
              <a:rPr lang="ru-RU" sz="2400" dirty="0" err="1" smtClean="0">
                <a:latin typeface="Calibri" pitchFamily="34" charset="0"/>
              </a:rPr>
              <a:t>в</a:t>
            </a:r>
            <a:r>
              <a:rPr lang="ru-RU" sz="2400" dirty="0" smtClean="0">
                <a:latin typeface="Calibri" pitchFamily="34" charset="0"/>
              </a:rPr>
              <a:t> или </a:t>
            </a:r>
            <a:r>
              <a:rPr lang="en-US" sz="2400" dirty="0" smtClean="0">
                <a:latin typeface="Calibri" pitchFamily="34" charset="0"/>
              </a:rPr>
              <a:t>per </a:t>
            </a:r>
            <a:r>
              <a:rPr lang="en-US" sz="2400" dirty="0" err="1" smtClean="0">
                <a:latin typeface="Calibri" pitchFamily="34" charset="0"/>
              </a:rPr>
              <a:t>os</a:t>
            </a:r>
            <a:r>
              <a:rPr lang="ru-RU" sz="2400" dirty="0" smtClean="0">
                <a:latin typeface="Calibri" pitchFamily="34" charset="0"/>
              </a:rPr>
              <a:t>, средняя степень (0,6-0,7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/л) – 0,64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/кг/</a:t>
            </a:r>
            <a:r>
              <a:rPr lang="ru-RU" sz="2400" dirty="0" err="1" smtClean="0">
                <a:latin typeface="Calibri" pitchFamily="34" charset="0"/>
              </a:rPr>
              <a:t>сут</a:t>
            </a:r>
            <a:r>
              <a:rPr lang="ru-RU" sz="2400" dirty="0" smtClean="0">
                <a:latin typeface="Calibri" pitchFamily="34" charset="0"/>
              </a:rPr>
              <a:t> в/</a:t>
            </a:r>
            <a:r>
              <a:rPr lang="ru-RU" sz="2400" dirty="0" err="1" smtClean="0">
                <a:latin typeface="Calibri" pitchFamily="34" charset="0"/>
              </a:rPr>
              <a:t>в</a:t>
            </a:r>
            <a:r>
              <a:rPr lang="ru-RU" sz="2400" dirty="0" smtClean="0">
                <a:latin typeface="Calibri" pitchFamily="34" charset="0"/>
              </a:rPr>
              <a:t>, тяжелая степень (менее 0,5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/л) – 1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/кг/</a:t>
            </a:r>
            <a:r>
              <a:rPr lang="ru-RU" sz="2400" dirty="0" err="1" smtClean="0">
                <a:latin typeface="Calibri" pitchFamily="34" charset="0"/>
              </a:rPr>
              <a:t>сут</a:t>
            </a:r>
            <a:r>
              <a:rPr lang="ru-RU" sz="2400" dirty="0" smtClean="0">
                <a:latin typeface="Calibri" pitchFamily="34" charset="0"/>
              </a:rPr>
              <a:t> в/</a:t>
            </a:r>
            <a:r>
              <a:rPr lang="ru-RU" sz="2400" dirty="0" err="1" smtClean="0">
                <a:latin typeface="Calibri" pitchFamily="34" charset="0"/>
              </a:rPr>
              <a:t>в</a:t>
            </a:r>
            <a:endParaRPr lang="ru-RU" sz="2400" dirty="0" smtClean="0">
              <a:latin typeface="Calibri" pitchFamily="34" charset="0"/>
            </a:endParaRP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мониторировать</a:t>
            </a:r>
            <a:r>
              <a:rPr lang="ru-RU" sz="2400" dirty="0" smtClean="0">
                <a:latin typeface="Calibri" pitchFamily="34" charset="0"/>
              </a:rPr>
              <a:t> концентрацию фосфатов и кальция в крови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 несущий раствор- 0,9 % </a:t>
            </a:r>
            <a:r>
              <a:rPr lang="en-US" sz="2400" dirty="0" err="1" smtClean="0">
                <a:latin typeface="Calibri" pitchFamily="34" charset="0"/>
              </a:rPr>
              <a:t>NaCl</a:t>
            </a:r>
            <a:r>
              <a:rPr lang="ru-RU" sz="2400" dirty="0" smtClean="0">
                <a:latin typeface="Calibri" pitchFamily="34" charset="0"/>
              </a:rPr>
              <a:t> или 5 % </a:t>
            </a:r>
            <a:r>
              <a:rPr lang="ru-RU" sz="2400" dirty="0" err="1" smtClean="0">
                <a:latin typeface="Calibri" pitchFamily="34" charset="0"/>
              </a:rPr>
              <a:t>р-р</a:t>
            </a:r>
            <a:r>
              <a:rPr lang="ru-RU" sz="2400" dirty="0" smtClean="0">
                <a:latin typeface="Calibri" pitchFamily="34" charset="0"/>
              </a:rPr>
              <a:t> глюкозы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При </a:t>
            </a:r>
            <a:r>
              <a:rPr lang="ru-RU" sz="2400" dirty="0" err="1" smtClean="0">
                <a:latin typeface="Calibri" pitchFamily="34" charset="0"/>
              </a:rPr>
              <a:t>пероральном</a:t>
            </a:r>
            <a:r>
              <a:rPr lang="ru-RU" sz="2400" dirty="0" smtClean="0">
                <a:latin typeface="Calibri" pitchFamily="34" charset="0"/>
              </a:rPr>
              <a:t> приеме могут вызывать диарею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Скорость введения: максимальная 7,5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/ч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 ФОСФАТЫ СОДЕРЖАТСЯ </a:t>
            </a:r>
            <a:r>
              <a:rPr lang="ru-RU" sz="2400" smtClean="0">
                <a:latin typeface="Calibri" pitchFamily="34" charset="0"/>
              </a:rPr>
              <a:t>В ПАРЕНТЕРАЛЬНОМ ПИТАНИИ</a:t>
            </a:r>
            <a:endParaRPr lang="ru-RU" sz="2400" dirty="0" smtClean="0">
              <a:latin typeface="Calibri" pitchFamily="34" charset="0"/>
            </a:endParaRPr>
          </a:p>
          <a:p>
            <a:pPr marL="0" indent="0" algn="just"/>
            <a:endParaRPr lang="ru-RU" sz="2400" dirty="0" smtClean="0">
              <a:latin typeface="Calibri" pitchFamily="34" charset="0"/>
            </a:endParaRPr>
          </a:p>
          <a:p>
            <a:pPr marL="0" indent="0" algn="just"/>
            <a:endParaRPr lang="ru-RU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500066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Calibri" pitchFamily="34" charset="0"/>
                <a:cs typeface="Calibri" pitchFamily="34" charset="0"/>
              </a:rPr>
              <a:t>ПАРЕНТЕРАЛЬНОЕ ПИТАНИЕ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315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400" b="1" dirty="0" smtClean="0">
                <a:latin typeface="Calibri" pitchFamily="34" charset="0"/>
              </a:rPr>
              <a:t>ЖИРОВЫЕ ЭМУЛЬСИИ:</a:t>
            </a:r>
          </a:p>
          <a:p>
            <a:pPr marL="566928" indent="-457200" algn="just">
              <a:buFont typeface="+mj-lt"/>
              <a:buAutoNum type="alphaLcParenR"/>
            </a:pPr>
            <a:r>
              <a:rPr lang="ru-RU" sz="2400" dirty="0" smtClean="0">
                <a:latin typeface="Calibri" pitchFamily="34" charset="0"/>
                <a:cs typeface="Calibri" pitchFamily="34" charset="0"/>
              </a:rPr>
              <a:t>1-е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пок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: 100 % длинноцепочечные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триглицериды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(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Интралипид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marL="566928" indent="-457200" algn="just">
              <a:buFont typeface="+mj-lt"/>
              <a:buAutoNum type="alphaLcParenR"/>
            </a:pPr>
            <a:r>
              <a:rPr lang="ru-RU" sz="2400" dirty="0" smtClean="0">
                <a:latin typeface="Calibri" pitchFamily="34" charset="0"/>
                <a:cs typeface="Calibri" pitchFamily="34" charset="0"/>
              </a:rPr>
              <a:t>2-е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пок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: смесь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MCT/LCT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(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Липофундин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marL="566928" indent="-457200" algn="just">
              <a:buFont typeface="+mj-lt"/>
              <a:buAutoNum type="alphaLcParenR"/>
            </a:pPr>
            <a:r>
              <a:rPr lang="ru-RU" sz="2400" dirty="0" smtClean="0">
                <a:latin typeface="Calibri" pitchFamily="34" charset="0"/>
                <a:cs typeface="Calibri" pitchFamily="34" charset="0"/>
              </a:rPr>
              <a:t>3-е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пок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: смесь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 MCT/LCT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+ 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W</a:t>
            </a:r>
            <a:r>
              <a:rPr lang="en-US" sz="2400" baseline="-25000" dirty="0" smtClean="0">
                <a:latin typeface="Calibri" pitchFamily="34" charset="0"/>
                <a:cs typeface="Calibri" pitchFamily="34" charset="0"/>
              </a:rPr>
              <a:t>3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-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ЖК (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Липоплюс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Смофлипид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marL="0" indent="0" algn="just">
              <a:buNone/>
            </a:pPr>
            <a:r>
              <a:rPr lang="ru-RU" sz="2400" dirty="0" smtClean="0">
                <a:latin typeface="Calibri" pitchFamily="34" charset="0"/>
              </a:rPr>
              <a:t>В 1000 мл 20 % эмульсии содержится 12 г </a:t>
            </a:r>
            <a:r>
              <a:rPr lang="ru-RU" sz="2400" dirty="0" err="1" smtClean="0">
                <a:latin typeface="Calibri" pitchFamily="34" charset="0"/>
              </a:rPr>
              <a:t>фосфолипидов</a:t>
            </a:r>
            <a:r>
              <a:rPr lang="ru-RU" sz="2400" dirty="0" smtClean="0">
                <a:latin typeface="Calibri" pitchFamily="34" charset="0"/>
              </a:rPr>
              <a:t> яичного белка.</a:t>
            </a:r>
          </a:p>
          <a:p>
            <a:pPr algn="just">
              <a:buNone/>
            </a:pPr>
            <a:endParaRPr lang="ru-RU" sz="2400" dirty="0" smtClean="0">
              <a:latin typeface="Calibri" pitchFamily="34" charset="0"/>
            </a:endParaRPr>
          </a:p>
          <a:p>
            <a:pPr algn="just">
              <a:buNone/>
            </a:pPr>
            <a:r>
              <a:rPr lang="ru-RU" sz="2400" b="1" dirty="0" smtClean="0">
                <a:latin typeface="Calibri" pitchFamily="34" charset="0"/>
              </a:rPr>
              <a:t>АМИНОКИСЛОТЫ:</a:t>
            </a:r>
          </a:p>
          <a:p>
            <a:pPr marL="0" indent="0" algn="just">
              <a:buNone/>
            </a:pPr>
            <a:r>
              <a:rPr lang="ru-RU" sz="2400" dirty="0" err="1" smtClean="0">
                <a:latin typeface="Calibri" pitchFamily="34" charset="0"/>
              </a:rPr>
              <a:t>Аминоплазмаль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b="1" dirty="0" smtClean="0">
                <a:latin typeface="Calibri" pitchFamily="34" charset="0"/>
              </a:rPr>
              <a:t>Е : </a:t>
            </a:r>
            <a:r>
              <a:rPr lang="ru-RU" sz="2400" dirty="0" smtClean="0">
                <a:latin typeface="Calibri" pitchFamily="34" charset="0"/>
              </a:rPr>
              <a:t>5 % </a:t>
            </a:r>
            <a:r>
              <a:rPr lang="ru-RU" sz="2400" dirty="0" err="1" smtClean="0">
                <a:latin typeface="Calibri" pitchFamily="34" charset="0"/>
              </a:rPr>
              <a:t>р-р</a:t>
            </a:r>
            <a:r>
              <a:rPr lang="ru-RU" sz="2400" dirty="0" smtClean="0">
                <a:latin typeface="Calibri" pitchFamily="34" charset="0"/>
              </a:rPr>
              <a:t> –  фосфаты - 10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/л в 1 л раствора, 10 % </a:t>
            </a:r>
            <a:r>
              <a:rPr lang="ru-RU" sz="2400" dirty="0" err="1" smtClean="0">
                <a:latin typeface="Calibri" pitchFamily="34" charset="0"/>
              </a:rPr>
              <a:t>р-р</a:t>
            </a:r>
            <a:r>
              <a:rPr lang="ru-RU" sz="2400" dirty="0" smtClean="0">
                <a:latin typeface="Calibri" pitchFamily="34" charset="0"/>
              </a:rPr>
              <a:t> –  фосфаты - 10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/л в 1 л раствора , 15 % </a:t>
            </a:r>
            <a:r>
              <a:rPr lang="ru-RU" sz="2400" dirty="0" err="1" smtClean="0">
                <a:latin typeface="Calibri" pitchFamily="34" charset="0"/>
              </a:rPr>
              <a:t>р-р</a:t>
            </a:r>
            <a:r>
              <a:rPr lang="ru-RU" sz="2400" dirty="0" smtClean="0">
                <a:latin typeface="Calibri" pitchFamily="34" charset="0"/>
              </a:rPr>
              <a:t> –  фосфаты - 9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/л в 1 л раствора </a:t>
            </a:r>
            <a:endParaRPr lang="ru-RU" sz="2400" b="1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500066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Calibri" pitchFamily="34" charset="0"/>
              </a:rPr>
              <a:t>ПАРЕНТЕРАЛЬНОЕ ПИТАНИЕ «ВСЕ-В-ОДНОМ»</a:t>
            </a:r>
            <a:endParaRPr lang="ru-RU" sz="3200" dirty="0">
              <a:latin typeface="Calibri" pitchFamily="34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57200" y="1214438"/>
          <a:ext cx="8229600" cy="4785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88"/>
                <a:gridCol w="1500198"/>
                <a:gridCol w="1428760"/>
                <a:gridCol w="1357322"/>
                <a:gridCol w="1543032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ЖЭ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Азот:небелковые</a:t>
                      </a:r>
                      <a:r>
                        <a:rPr lang="ru-RU" dirty="0" smtClean="0"/>
                        <a:t> ккал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Фосфаты</a:t>
                      </a:r>
                      <a:r>
                        <a:rPr lang="ru-RU" sz="1200" dirty="0" smtClean="0"/>
                        <a:t> (</a:t>
                      </a:r>
                      <a:r>
                        <a:rPr lang="ru-RU" sz="1200" dirty="0" err="1" smtClean="0"/>
                        <a:t>ммоль</a:t>
                      </a:r>
                      <a:r>
                        <a:rPr lang="ru-RU" sz="1200" dirty="0" smtClean="0"/>
                        <a:t>/л эмульсии после смешивания)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Нутрифлекс</a:t>
                      </a:r>
                      <a:r>
                        <a:rPr lang="ru-RU" dirty="0" smtClean="0"/>
                        <a:t> 40/80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1000, 2000 мл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1:56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Дигидрофосфат</a:t>
                      </a:r>
                      <a:r>
                        <a:rPr lang="ru-RU" sz="1400" baseline="0" dirty="0" smtClean="0"/>
                        <a:t>  </a:t>
                      </a:r>
                    </a:p>
                    <a:p>
                      <a:pPr algn="ctr"/>
                      <a:r>
                        <a:rPr lang="ru-RU" sz="1400" baseline="0" dirty="0" smtClean="0"/>
                        <a:t>5,7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Нутрифлекс</a:t>
                      </a:r>
                      <a:r>
                        <a:rPr lang="ru-RU" dirty="0" smtClean="0"/>
                        <a:t> 48/150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1000, 2000 мл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1:88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Дигидрофосфат</a:t>
                      </a:r>
                      <a:r>
                        <a:rPr lang="ru-RU" sz="1400" baseline="0" dirty="0" smtClean="0"/>
                        <a:t>  </a:t>
                      </a:r>
                    </a:p>
                    <a:p>
                      <a:pPr algn="ctr"/>
                      <a:r>
                        <a:rPr lang="ru-RU" sz="1400" baseline="0" dirty="0" smtClean="0"/>
                        <a:t>20</a:t>
                      </a:r>
                      <a:endParaRPr lang="ru-RU" sz="1800" dirty="0" smtClean="0"/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Нутрифлекс</a:t>
                      </a:r>
                      <a:r>
                        <a:rPr lang="ru-RU" dirty="0" smtClean="0"/>
                        <a:t> 70/240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1500 мл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1:96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err="1" smtClean="0"/>
                        <a:t>Дигидрофосфат</a:t>
                      </a:r>
                      <a:r>
                        <a:rPr lang="ru-RU" sz="1400" dirty="0" smtClean="0"/>
                        <a:t> 14,7</a:t>
                      </a:r>
                      <a:endParaRPr lang="ru-RU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Нутрифлекс</a:t>
                      </a:r>
                      <a:r>
                        <a:rPr lang="ru-RU" dirty="0" smtClean="0"/>
                        <a:t> 40/80 липид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1250, 1875 </a:t>
                      </a:r>
                    </a:p>
                    <a:p>
                      <a:pPr algn="ctr"/>
                      <a:r>
                        <a:rPr lang="ru-RU" dirty="0" smtClean="0"/>
                        <a:t>мл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Липофундин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1:140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Нутрифлекс</a:t>
                      </a:r>
                      <a:r>
                        <a:rPr lang="ru-RU" dirty="0" smtClean="0"/>
                        <a:t> 48/150 липид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1250, 1875 </a:t>
                      </a:r>
                    </a:p>
                    <a:p>
                      <a:pPr algn="ctr"/>
                      <a:r>
                        <a:rPr lang="ru-RU" dirty="0" smtClean="0"/>
                        <a:t>мл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 smtClean="0"/>
                        <a:t>Липофундин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1:158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Нутрифлекс</a:t>
                      </a:r>
                      <a:r>
                        <a:rPr lang="ru-RU" dirty="0" smtClean="0"/>
                        <a:t> 70/180 липид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625, 1250, 1875 мл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 smtClean="0"/>
                        <a:t>Липофундин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1:119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500066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Calibri" pitchFamily="34" charset="0"/>
              </a:rPr>
              <a:t>ПАРЕНТЕРАЛЬНОЕ ПИТАНИЕ «ВСЕ-В-ОДНОМ»</a:t>
            </a:r>
            <a:endParaRPr lang="ru-RU" sz="3200" dirty="0">
              <a:latin typeface="Calibri" pitchFamily="34" charset="0"/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428597" y="1643050"/>
          <a:ext cx="8258203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701"/>
                <a:gridCol w="1643074"/>
                <a:gridCol w="1643074"/>
                <a:gridCol w="1357322"/>
                <a:gridCol w="1543032"/>
              </a:tblGrid>
              <a:tr h="80986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Объемы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ЖЭ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Азот:небелковые</a:t>
                      </a:r>
                      <a:r>
                        <a:rPr lang="ru-RU" dirty="0" smtClean="0"/>
                        <a:t> ккал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Фосфаты (</a:t>
                      </a:r>
                      <a:r>
                        <a:rPr lang="ru-RU" sz="1200" dirty="0" err="1" smtClean="0"/>
                        <a:t>ммоль</a:t>
                      </a:r>
                      <a:r>
                        <a:rPr lang="ru-RU" sz="1200" dirty="0" smtClean="0"/>
                        <a:t>/л эмульсии после смешивания)</a:t>
                      </a:r>
                      <a:endParaRPr lang="ru-RU" dirty="0"/>
                    </a:p>
                  </a:txBody>
                  <a:tcPr/>
                </a:tc>
              </a:tr>
              <a:tr h="56690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Кабивен</a:t>
                      </a:r>
                      <a:r>
                        <a:rPr lang="ru-RU" dirty="0" smtClean="0"/>
                        <a:t> периферический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1920мл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Интралипид</a:t>
                      </a:r>
                      <a:r>
                        <a:rPr lang="ru-RU" dirty="0" smtClean="0"/>
                        <a:t>!!!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1:160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7,5</a:t>
                      </a:r>
                      <a:endParaRPr lang="ru-RU" dirty="0"/>
                    </a:p>
                  </a:txBody>
                  <a:tcPr/>
                </a:tc>
              </a:tr>
              <a:tr h="56690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Кабивен</a:t>
                      </a:r>
                      <a:r>
                        <a:rPr lang="ru-RU" dirty="0" smtClean="0"/>
                        <a:t> центральный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1026, 1540,</a:t>
                      </a:r>
                      <a:r>
                        <a:rPr lang="ru-RU" baseline="0" dirty="0" smtClean="0"/>
                        <a:t> 2053</a:t>
                      </a:r>
                      <a:r>
                        <a:rPr lang="ru-RU" dirty="0" smtClean="0"/>
                        <a:t> мл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 smtClean="0"/>
                        <a:t>Интралипид</a:t>
                      </a:r>
                      <a:r>
                        <a:rPr lang="ru-RU" dirty="0" smtClean="0"/>
                        <a:t>!!!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1:140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</a:tr>
              <a:tr h="56690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Смофкабивен</a:t>
                      </a:r>
                      <a:r>
                        <a:rPr lang="ru-RU" dirty="0" smtClean="0"/>
                        <a:t> периферический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1200, 1500, 1900 мл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/>
                        <a:t>Смофлипид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1:108/</a:t>
                      </a:r>
                      <a:r>
                        <a:rPr lang="ru-RU" baseline="0" dirty="0" smtClean="0"/>
                        <a:t> 1:113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8,2</a:t>
                      </a:r>
                      <a:endParaRPr lang="ru-RU" dirty="0"/>
                    </a:p>
                  </a:txBody>
                  <a:tcPr/>
                </a:tc>
              </a:tr>
              <a:tr h="80986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Смофкабивен</a:t>
                      </a:r>
                      <a:r>
                        <a:rPr lang="ru-RU" dirty="0" smtClean="0"/>
                        <a:t> центральный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1000, 1500, 2000, 2500 мл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err="1" smtClean="0"/>
                        <a:t>Смофлипид</a:t>
                      </a:r>
                      <a:endParaRPr lang="ru-RU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1:90/1:112,5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500066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Calibri" pitchFamily="34" charset="0"/>
              </a:rPr>
              <a:t>КОРРЕКЦИЯ </a:t>
            </a:r>
            <a:r>
              <a:rPr lang="ru-RU" sz="2800" dirty="0" smtClean="0">
                <a:latin typeface="Calibri" pitchFamily="34" charset="0"/>
              </a:rPr>
              <a:t>ВОДНО-ЭЛЕКТРОЛИТНЫХ НАРУШЕНИЙ</a:t>
            </a:r>
            <a:endParaRPr lang="ru-RU" sz="2800" dirty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7238"/>
          </a:xfrm>
        </p:spPr>
        <p:txBody>
          <a:bodyPr>
            <a:normAutofit/>
          </a:bodyPr>
          <a:lstStyle/>
          <a:p>
            <a:pPr marL="0" indent="0" algn="just"/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Рестриктивный</a:t>
            </a:r>
            <a:r>
              <a:rPr lang="ru-RU" sz="2400" dirty="0" smtClean="0">
                <a:latin typeface="Calibri" pitchFamily="34" charset="0"/>
              </a:rPr>
              <a:t> подход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 Суточная потребность 20-30 мл/кг/</a:t>
            </a:r>
            <a:r>
              <a:rPr lang="ru-RU" sz="2400" dirty="0" err="1" smtClean="0">
                <a:latin typeface="Calibri" pitchFamily="34" charset="0"/>
              </a:rPr>
              <a:t>сут</a:t>
            </a:r>
            <a:endParaRPr lang="ru-RU" sz="2400" dirty="0" smtClean="0">
              <a:latin typeface="Calibri" pitchFamily="34" charset="0"/>
            </a:endParaRP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Компенсация текущих потерь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Замещение недостаточного поступления жидкости и электролитов, восполнение потерь жидкости и электролитов – БАЗИСНЫЕ </a:t>
            </a:r>
            <a:r>
              <a:rPr lang="ru-RU" sz="2400" dirty="0" smtClean="0">
                <a:latin typeface="Calibri" pitchFamily="34" charset="0"/>
              </a:rPr>
              <a:t>сбалансированные </a:t>
            </a:r>
            <a:r>
              <a:rPr lang="ru-RU" sz="2400" dirty="0" err="1" smtClean="0">
                <a:latin typeface="Calibri" pitchFamily="34" charset="0"/>
              </a:rPr>
              <a:t>кристаллоидные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smtClean="0">
                <a:latin typeface="Calibri" pitchFamily="34" charset="0"/>
              </a:rPr>
              <a:t>растворы</a:t>
            </a:r>
            <a:r>
              <a:rPr lang="ru-RU" sz="2400" dirty="0" smtClean="0">
                <a:latin typeface="Calibri" pitchFamily="34" charset="0"/>
              </a:rPr>
              <a:t>: </a:t>
            </a:r>
            <a:r>
              <a:rPr lang="ru-RU" sz="2400" dirty="0" err="1" smtClean="0">
                <a:latin typeface="Calibri" pitchFamily="34" charset="0"/>
              </a:rPr>
              <a:t>стерофундин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smtClean="0">
                <a:latin typeface="Calibri" pitchFamily="34" charset="0"/>
              </a:rPr>
              <a:t>изотонический, </a:t>
            </a:r>
            <a:r>
              <a:rPr lang="ru-RU" sz="2400" dirty="0" err="1" smtClean="0">
                <a:latin typeface="Calibri" pitchFamily="34" charset="0"/>
              </a:rPr>
              <a:t>р-р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Рингера-лактат</a:t>
            </a:r>
            <a:r>
              <a:rPr lang="ru-RU" sz="2400" dirty="0" smtClean="0">
                <a:latin typeface="Calibri" pitchFamily="34" charset="0"/>
              </a:rPr>
              <a:t>, </a:t>
            </a:r>
            <a:r>
              <a:rPr lang="ru-RU" sz="2400" i="1" dirty="0" err="1" smtClean="0">
                <a:latin typeface="Calibri" pitchFamily="34" charset="0"/>
              </a:rPr>
              <a:t>р-р</a:t>
            </a:r>
            <a:r>
              <a:rPr lang="ru-RU" sz="2400" i="1" dirty="0" smtClean="0">
                <a:latin typeface="Calibri" pitchFamily="34" charset="0"/>
              </a:rPr>
              <a:t> </a:t>
            </a:r>
            <a:r>
              <a:rPr lang="ru-RU" sz="2400" i="1" dirty="0" err="1" smtClean="0">
                <a:latin typeface="Calibri" pitchFamily="34" charset="0"/>
              </a:rPr>
              <a:t>Рингера</a:t>
            </a:r>
            <a:endParaRPr lang="ru-RU" sz="2400" i="1" dirty="0" smtClean="0">
              <a:latin typeface="Calibri" pitchFamily="34" charset="0"/>
            </a:endParaRP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Целенаправленная коррекция грубых электролитных и метаболических расстройств – КОРРЕГИРУЮЩИЕ </a:t>
            </a:r>
            <a:r>
              <a:rPr lang="ru-RU" sz="2400" dirty="0" err="1" smtClean="0">
                <a:latin typeface="Calibri" pitchFamily="34" charset="0"/>
              </a:rPr>
              <a:t>кристаллоидные</a:t>
            </a:r>
            <a:r>
              <a:rPr lang="ru-RU" sz="2400" dirty="0" smtClean="0">
                <a:latin typeface="Calibri" pitchFamily="34" charset="0"/>
              </a:rPr>
              <a:t> растворы: </a:t>
            </a:r>
            <a:r>
              <a:rPr lang="ru-RU" sz="2400" dirty="0" err="1" smtClean="0">
                <a:latin typeface="Calibri" pitchFamily="34" charset="0"/>
              </a:rPr>
              <a:t>р-р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en-US" sz="2400" dirty="0" err="1" smtClean="0">
                <a:latin typeface="Calibri" pitchFamily="34" charset="0"/>
              </a:rPr>
              <a:t>KCl</a:t>
            </a:r>
            <a:r>
              <a:rPr lang="ru-RU" sz="2400" dirty="0" smtClean="0">
                <a:latin typeface="Calibri" pitchFamily="34" charset="0"/>
              </a:rPr>
              <a:t>,</a:t>
            </a:r>
            <a:r>
              <a:rPr lang="en-US" sz="2400" dirty="0" smtClean="0">
                <a:latin typeface="Calibri" pitchFamily="34" charset="0"/>
              </a:rPr>
              <a:t> NaHCO3</a:t>
            </a:r>
            <a:r>
              <a:rPr lang="ru-RU" sz="2400" dirty="0" smtClean="0">
                <a:latin typeface="Calibri" pitchFamily="34" charset="0"/>
              </a:rPr>
              <a:t>, 0,9% </a:t>
            </a:r>
            <a:r>
              <a:rPr lang="en-US" sz="2400" dirty="0" err="1" smtClean="0">
                <a:latin typeface="Calibri" pitchFamily="34" charset="0"/>
              </a:rPr>
              <a:t>NaCl</a:t>
            </a:r>
            <a:endParaRPr lang="ru-RU" sz="2400" dirty="0" smtClean="0">
              <a:latin typeface="Calibri" pitchFamily="34" charset="0"/>
            </a:endParaRP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Коррекция </a:t>
            </a:r>
            <a:r>
              <a:rPr lang="ru-RU" sz="2400" dirty="0" err="1" smtClean="0">
                <a:latin typeface="Calibri" pitchFamily="34" charset="0"/>
              </a:rPr>
              <a:t>гипонатриемии</a:t>
            </a:r>
            <a:r>
              <a:rPr lang="ru-RU" sz="2400" dirty="0" smtClean="0">
                <a:latin typeface="Calibri" pitchFamily="34" charset="0"/>
              </a:rPr>
              <a:t>: не более 12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/л/</a:t>
            </a:r>
            <a:r>
              <a:rPr lang="ru-RU" sz="2400" dirty="0" err="1" smtClean="0">
                <a:latin typeface="Calibri" pitchFamily="34" charset="0"/>
              </a:rPr>
              <a:t>сут</a:t>
            </a:r>
            <a:endParaRPr lang="ru-RU" sz="2400" dirty="0" smtClean="0">
              <a:latin typeface="Calibri" pitchFamily="34" charset="0"/>
            </a:endParaRP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Ежедневная оценка массы тела/диуреза</a:t>
            </a:r>
            <a:endParaRPr lang="ru-RU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428628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Calibri" pitchFamily="34" charset="0"/>
              </a:rPr>
              <a:t>КРИСТАЛЛОИДЫ</a:t>
            </a:r>
            <a:endParaRPr lang="ru-RU" sz="3200" dirty="0">
              <a:latin typeface="Calibri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967752"/>
          <a:ext cx="8215370" cy="58902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5950"/>
                <a:gridCol w="1071570"/>
                <a:gridCol w="1071570"/>
                <a:gridCol w="1285884"/>
                <a:gridCol w="1428760"/>
                <a:gridCol w="1571636"/>
              </a:tblGrid>
              <a:tr h="354328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Calibri" pitchFamily="34" charset="0"/>
                        </a:rPr>
                        <a:t>Показатель</a:t>
                      </a:r>
                      <a:endParaRPr lang="ru-RU" sz="18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libri" pitchFamily="34" charset="0"/>
                        </a:rPr>
                        <a:t>Плазма крови </a:t>
                      </a:r>
                      <a:endParaRPr lang="ru-RU" sz="18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Calibri" pitchFamily="34" charset="0"/>
                        </a:rPr>
                        <a:t>0,9 % </a:t>
                      </a:r>
                      <a:r>
                        <a:rPr lang="en-US" sz="1800" dirty="0" err="1" smtClean="0">
                          <a:latin typeface="Calibri" pitchFamily="34" charset="0"/>
                        </a:rPr>
                        <a:t>NaCl</a:t>
                      </a:r>
                      <a:endParaRPr lang="ru-RU" sz="18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atin typeface="Calibri" pitchFamily="34" charset="0"/>
                        </a:rPr>
                        <a:t>Рингер-лактат</a:t>
                      </a:r>
                      <a:endParaRPr lang="ru-RU" sz="18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atin typeface="Calibri" pitchFamily="34" charset="0"/>
                        </a:rPr>
                        <a:t>Р-р</a:t>
                      </a:r>
                      <a:r>
                        <a:rPr lang="ru-RU" sz="1800" dirty="0" smtClean="0">
                          <a:latin typeface="Calibri" pitchFamily="34" charset="0"/>
                        </a:rPr>
                        <a:t> </a:t>
                      </a:r>
                      <a:r>
                        <a:rPr lang="ru-RU" sz="1800" dirty="0" err="1" smtClean="0">
                          <a:latin typeface="Calibri" pitchFamily="34" charset="0"/>
                        </a:rPr>
                        <a:t>Рингера</a:t>
                      </a:r>
                      <a:endParaRPr lang="ru-RU" sz="180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err="1" smtClean="0">
                          <a:latin typeface="Calibri" pitchFamily="34" charset="0"/>
                        </a:rPr>
                        <a:t>Стерофундин</a:t>
                      </a:r>
                      <a:r>
                        <a:rPr lang="ru-RU" sz="1800" dirty="0" smtClean="0">
                          <a:latin typeface="Calibri" pitchFamily="34" charset="0"/>
                        </a:rPr>
                        <a:t> </a:t>
                      </a:r>
                      <a:r>
                        <a:rPr lang="ru-RU" sz="1800" dirty="0" err="1" smtClean="0">
                          <a:latin typeface="Calibri" pitchFamily="34" charset="0"/>
                        </a:rPr>
                        <a:t>изотонич</a:t>
                      </a:r>
                      <a:endParaRPr lang="ru-RU" sz="180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612506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libri" pitchFamily="34" charset="0"/>
                        </a:rPr>
                        <a:t>Натрий, </a:t>
                      </a:r>
                      <a:r>
                        <a:rPr lang="ru-RU" dirty="0" err="1" smtClean="0">
                          <a:latin typeface="Calibri" pitchFamily="34" charset="0"/>
                        </a:rPr>
                        <a:t>ммоль</a:t>
                      </a:r>
                      <a:r>
                        <a:rPr lang="ru-RU" dirty="0" smtClean="0">
                          <a:latin typeface="Calibri" pitchFamily="34" charset="0"/>
                        </a:rPr>
                        <a:t>/л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143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154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130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147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145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6486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alibri" pitchFamily="34" charset="0"/>
                        </a:rPr>
                        <a:t>Хлор, </a:t>
                      </a:r>
                      <a:r>
                        <a:rPr lang="ru-RU" dirty="0" err="1" smtClean="0">
                          <a:latin typeface="Calibri" pitchFamily="34" charset="0"/>
                        </a:rPr>
                        <a:t>ммоль</a:t>
                      </a:r>
                      <a:r>
                        <a:rPr lang="ru-RU" dirty="0" smtClean="0">
                          <a:latin typeface="Calibri" pitchFamily="34" charset="0"/>
                        </a:rPr>
                        <a:t>/л</a:t>
                      </a:r>
                      <a:endParaRPr lang="ru-RU" dirty="0" smtClean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103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154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112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150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127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5853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alibri" pitchFamily="34" charset="0"/>
                        </a:rPr>
                        <a:t>Калий, </a:t>
                      </a:r>
                      <a:r>
                        <a:rPr lang="ru-RU" dirty="0" err="1" smtClean="0">
                          <a:latin typeface="Calibri" pitchFamily="34" charset="0"/>
                        </a:rPr>
                        <a:t>ммоль</a:t>
                      </a:r>
                      <a:r>
                        <a:rPr lang="ru-RU" dirty="0" smtClean="0">
                          <a:latin typeface="Calibri" pitchFamily="34" charset="0"/>
                        </a:rPr>
                        <a:t>/л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4,2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-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5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4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4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6125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alibri" pitchFamily="34" charset="0"/>
                        </a:rPr>
                        <a:t>Кальций, </a:t>
                      </a:r>
                      <a:r>
                        <a:rPr lang="ru-RU" dirty="0" err="1" smtClean="0">
                          <a:latin typeface="Calibri" pitchFamily="34" charset="0"/>
                        </a:rPr>
                        <a:t>ммоль</a:t>
                      </a:r>
                      <a:r>
                        <a:rPr lang="ru-RU" dirty="0" smtClean="0">
                          <a:latin typeface="Calibri" pitchFamily="34" charset="0"/>
                        </a:rPr>
                        <a:t>/л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2,35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-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3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6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2,5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61250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>
                          <a:latin typeface="Calibri" pitchFamily="34" charset="0"/>
                        </a:rPr>
                        <a:t>Магний, </a:t>
                      </a:r>
                      <a:r>
                        <a:rPr lang="ru-RU" dirty="0" err="1" smtClean="0">
                          <a:latin typeface="Calibri" pitchFamily="34" charset="0"/>
                        </a:rPr>
                        <a:t>ммоль</a:t>
                      </a:r>
                      <a:r>
                        <a:rPr lang="ru-RU" dirty="0" smtClean="0">
                          <a:latin typeface="Calibri" pitchFamily="34" charset="0"/>
                        </a:rPr>
                        <a:t>/л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0,9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-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-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-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1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348552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Calibri" pitchFamily="34" charset="0"/>
                        </a:rPr>
                        <a:t>рН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7,4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5,7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6,5-6,7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5,1-5,9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642958">
                <a:tc>
                  <a:txBody>
                    <a:bodyPr/>
                    <a:lstStyle/>
                    <a:p>
                      <a:r>
                        <a:rPr lang="ru-RU" dirty="0" err="1" smtClean="0">
                          <a:latin typeface="Calibri" pitchFamily="34" charset="0"/>
                        </a:rPr>
                        <a:t>Осмолярность</a:t>
                      </a:r>
                      <a:r>
                        <a:rPr lang="ru-RU" dirty="0" smtClean="0">
                          <a:latin typeface="Calibri" pitchFamily="34" charset="0"/>
                        </a:rPr>
                        <a:t>, </a:t>
                      </a:r>
                      <a:r>
                        <a:rPr lang="ru-RU" dirty="0" err="1" smtClean="0">
                          <a:latin typeface="Calibri" pitchFamily="34" charset="0"/>
                        </a:rPr>
                        <a:t>мосмоль</a:t>
                      </a:r>
                      <a:r>
                        <a:rPr lang="ru-RU" dirty="0" smtClean="0">
                          <a:latin typeface="Calibri" pitchFamily="34" charset="0"/>
                        </a:rPr>
                        <a:t>/л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280-300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308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273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309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304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1087154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Calibri" pitchFamily="34" charset="0"/>
                        </a:rPr>
                        <a:t>Носитель резервной</a:t>
                      </a:r>
                      <a:r>
                        <a:rPr lang="ru-RU" baseline="0" dirty="0" smtClean="0">
                          <a:latin typeface="Calibri" pitchFamily="34" charset="0"/>
                        </a:rPr>
                        <a:t> щелочности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-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err="1" smtClean="0">
                          <a:latin typeface="Calibri" pitchFamily="34" charset="0"/>
                        </a:rPr>
                        <a:t>Лактат</a:t>
                      </a:r>
                      <a:r>
                        <a:rPr lang="ru-RU" dirty="0" smtClean="0">
                          <a:latin typeface="Calibri" pitchFamily="34" charset="0"/>
                        </a:rPr>
                        <a:t> - 29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-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latin typeface="Calibri" pitchFamily="34" charset="0"/>
                        </a:rPr>
                        <a:t>Ацетат-24</a:t>
                      </a:r>
                      <a:endParaRPr lang="ru-RU" dirty="0" smtClean="0">
                        <a:latin typeface="Calibri" pitchFamily="34" charset="0"/>
                      </a:endParaRPr>
                    </a:p>
                    <a:p>
                      <a:pPr algn="ctr"/>
                      <a:r>
                        <a:rPr lang="ru-RU" dirty="0" err="1" smtClean="0">
                          <a:latin typeface="Calibri" pitchFamily="34" charset="0"/>
                        </a:rPr>
                        <a:t>Малат</a:t>
                      </a:r>
                      <a:r>
                        <a:rPr lang="ru-RU" dirty="0" smtClean="0">
                          <a:latin typeface="Calibri" pitchFamily="34" charset="0"/>
                        </a:rPr>
                        <a:t> - 5</a:t>
                      </a:r>
                      <a:endParaRPr lang="ru-RU" dirty="0">
                        <a:latin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276911"/>
            <a:ext cx="76136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solidFill>
                  <a:schemeClr val="tx2"/>
                </a:solidFill>
                <a:latin typeface="Calibri" pitchFamily="34" charset="0"/>
                <a:ea typeface="+mj-ea"/>
                <a:cs typeface="+mj-cs"/>
              </a:rPr>
              <a:t>Выбор носителя резервной щелочности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79998" y="800131"/>
          <a:ext cx="8784000" cy="123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002"/>
                <a:gridCol w="2217598"/>
                <a:gridCol w="1756800"/>
                <a:gridCol w="1756800"/>
                <a:gridCol w="1756800"/>
              </a:tblGrid>
              <a:tr h="12344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Анион 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Метаболизм (локализация)</a:t>
                      </a:r>
                      <a:endParaRPr kumimoji="0" lang="de-DE" sz="1800" b="1" kern="1200" dirty="0" smtClean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Выход</a:t>
                      </a:r>
                      <a:r>
                        <a:rPr kumimoji="0" lang="en-US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HCO3-</a:t>
                      </a:r>
                      <a:endParaRPr kumimoji="0" lang="ru-RU" sz="1800" b="1" kern="1200" dirty="0" smtClean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ммоль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)</a:t>
                      </a:r>
                      <a:endParaRPr kumimoji="0" lang="de-DE" sz="1800" b="1" kern="1200" dirty="0" smtClean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Затраты </a:t>
                      </a:r>
                      <a:r>
                        <a:rPr kumimoji="0" lang="de-DE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O2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ммоль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)</a:t>
                      </a:r>
                      <a:endParaRPr kumimoji="0" lang="de-DE" sz="1800" b="1" kern="1200" dirty="0" smtClean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Затраты </a:t>
                      </a:r>
                      <a:r>
                        <a:rPr kumimoji="0" lang="de-DE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O2 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на 1 </a:t>
                      </a:r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ммоль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de-DE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HCO3-</a:t>
                      </a: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79512" y="2204864"/>
          <a:ext cx="8784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002"/>
                <a:gridCol w="2217598"/>
                <a:gridCol w="1756800"/>
                <a:gridCol w="1756800"/>
                <a:gridCol w="17568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Ацетат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Мышечная ткань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2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2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79512" y="1844824"/>
          <a:ext cx="8784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002"/>
                <a:gridCol w="2217598"/>
                <a:gridCol w="1756800"/>
                <a:gridCol w="1756800"/>
                <a:gridCol w="1756800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Малат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Мышечная ткань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2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3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Calibri" pitchFamily="34" charset="0"/>
                          <a:ea typeface="+mn-ea"/>
                          <a:cs typeface="+mn-cs"/>
                        </a:rPr>
                        <a:t>1,5</a:t>
                      </a:r>
                      <a:endParaRPr kumimoji="0" lang="ru-RU" sz="1800" b="1" kern="1200" dirty="0">
                        <a:solidFill>
                          <a:schemeClr val="lt1"/>
                        </a:solidFill>
                        <a:latin typeface="Calibri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 Box 65"/>
          <p:cNvSpPr txBox="1">
            <a:spLocks noChangeArrowheads="1"/>
          </p:cNvSpPr>
          <p:nvPr/>
        </p:nvSpPr>
        <p:spPr bwMode="auto">
          <a:xfrm>
            <a:off x="285720" y="2780928"/>
            <a:ext cx="8498280" cy="9787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1" hangingPunct="1">
              <a:lnSpc>
                <a:spcPct val="80000"/>
              </a:lnSpc>
            </a:pPr>
            <a:r>
              <a:rPr lang="ru-RU" sz="2400" dirty="0" smtClean="0">
                <a:latin typeface="Calibri" pitchFamily="34" charset="0"/>
              </a:rPr>
              <a:t>Преобразуются в бикарбонат в клетках всех тканей организма, поэтому их метаболизм не  замедляется у тяжелых пациентов и у пациентов   с нарушением функций печени</a:t>
            </a:r>
          </a:p>
        </p:txBody>
      </p:sp>
      <p:sp>
        <p:nvSpPr>
          <p:cNvPr id="9" name="Text Box 65"/>
          <p:cNvSpPr txBox="1">
            <a:spLocks noChangeArrowheads="1"/>
          </p:cNvSpPr>
          <p:nvPr/>
        </p:nvSpPr>
        <p:spPr bwMode="auto">
          <a:xfrm>
            <a:off x="357158" y="5386828"/>
            <a:ext cx="8535322" cy="9861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lnSpc>
                <a:spcPct val="80000"/>
              </a:lnSpc>
            </a:pPr>
            <a:r>
              <a:rPr lang="ru-RU" sz="2400" dirty="0" smtClean="0">
                <a:latin typeface="Calibri" pitchFamily="34" charset="0"/>
              </a:rPr>
              <a:t>Полностью </a:t>
            </a:r>
            <a:r>
              <a:rPr lang="ru-RU" sz="2400" dirty="0" err="1" smtClean="0">
                <a:latin typeface="Calibri" pitchFamily="34" charset="0"/>
              </a:rPr>
              <a:t>метаболизируются</a:t>
            </a:r>
            <a:r>
              <a:rPr lang="ru-RU" sz="2400" dirty="0" smtClean="0">
                <a:latin typeface="Calibri" pitchFamily="34" charset="0"/>
              </a:rPr>
              <a:t> в эквивалентное количество гидрокарбоната (1ммоль ацетата в 1ммоль НСО3-, 1ммоль </a:t>
            </a:r>
            <a:r>
              <a:rPr lang="ru-RU" sz="2400" dirty="0" err="1" smtClean="0">
                <a:latin typeface="Calibri" pitchFamily="34" charset="0"/>
              </a:rPr>
              <a:t>малата</a:t>
            </a:r>
            <a:r>
              <a:rPr lang="ru-RU" sz="2400" dirty="0" smtClean="0">
                <a:latin typeface="Calibri" pitchFamily="34" charset="0"/>
              </a:rPr>
              <a:t>   в 2 </a:t>
            </a:r>
            <a:r>
              <a:rPr lang="ru-RU" sz="2400" dirty="0" err="1" smtClean="0">
                <a:latin typeface="Calibri" pitchFamily="34" charset="0"/>
              </a:rPr>
              <a:t>ммоля</a:t>
            </a:r>
            <a:r>
              <a:rPr lang="ru-RU" sz="2400" dirty="0" smtClean="0">
                <a:latin typeface="Calibri" pitchFamily="34" charset="0"/>
              </a:rPr>
              <a:t>  НСО3-) в течение 1-1,5 часов</a:t>
            </a:r>
          </a:p>
        </p:txBody>
      </p:sp>
      <p:sp>
        <p:nvSpPr>
          <p:cNvPr id="10" name="Text Box 65"/>
          <p:cNvSpPr txBox="1">
            <a:spLocks noChangeArrowheads="1"/>
          </p:cNvSpPr>
          <p:nvPr/>
        </p:nvSpPr>
        <p:spPr bwMode="auto">
          <a:xfrm>
            <a:off x="357158" y="4293096"/>
            <a:ext cx="8426842" cy="6832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2400" dirty="0" smtClean="0">
                <a:latin typeface="Calibri" pitchFamily="34" charset="0"/>
              </a:rPr>
              <a:t>Требуют О2 для метаболизма в бикарбонат   меньше, чем </a:t>
            </a:r>
            <a:r>
              <a:rPr lang="ru-RU" sz="2400" dirty="0" err="1" smtClean="0">
                <a:latin typeface="Calibri" pitchFamily="34" charset="0"/>
              </a:rPr>
              <a:t>лактат</a:t>
            </a:r>
            <a:r>
              <a:rPr lang="ru-RU" sz="2400" dirty="0" smtClean="0">
                <a:latin typeface="Calibri" pitchFamily="34" charset="0"/>
              </a:rPr>
              <a:t> (ацетат в 1,5 раза, </a:t>
            </a:r>
            <a:r>
              <a:rPr lang="ru-RU" sz="2400" dirty="0" err="1" smtClean="0">
                <a:latin typeface="Calibri" pitchFamily="34" charset="0"/>
              </a:rPr>
              <a:t>малат</a:t>
            </a:r>
            <a:r>
              <a:rPr lang="ru-RU" sz="2400" dirty="0" smtClean="0">
                <a:latin typeface="Calibri" pitchFamily="34" charset="0"/>
              </a:rPr>
              <a:t> в 2 раза меньше)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500066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Calibri" pitchFamily="34" charset="0"/>
              </a:rPr>
              <a:t>ГИПОКАЛИЕМИЯ  И ГИПОМАГНИЕМИЯ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4428"/>
          </a:xfrm>
        </p:spPr>
        <p:txBody>
          <a:bodyPr>
            <a:normAutofit fontScale="85000" lnSpcReduction="10000"/>
          </a:bodyPr>
          <a:lstStyle/>
          <a:p>
            <a:pPr marL="0" indent="0" algn="just"/>
            <a:r>
              <a:rPr lang="ru-RU" sz="2400" dirty="0" smtClean="0">
                <a:latin typeface="Calibri" pitchFamily="34" charset="0"/>
              </a:rPr>
              <a:t> 10 мл 4 % </a:t>
            </a:r>
            <a:r>
              <a:rPr lang="ru-RU" sz="2400" dirty="0" err="1" smtClean="0">
                <a:latin typeface="Calibri" pitchFamily="34" charset="0"/>
              </a:rPr>
              <a:t>р-ра</a:t>
            </a:r>
            <a:r>
              <a:rPr lang="ru-RU" sz="2400" dirty="0" smtClean="0">
                <a:latin typeface="Calibri" pitchFamily="34" charset="0"/>
              </a:rPr>
              <a:t> хлорида калия = 5,4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endParaRPr lang="ru-RU" sz="2400" dirty="0" smtClean="0">
              <a:latin typeface="Calibri" pitchFamily="34" charset="0"/>
            </a:endParaRP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 клинические проявления при уровне калия менее 3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/л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 скорость </a:t>
            </a:r>
            <a:r>
              <a:rPr lang="ru-RU" sz="2400" dirty="0" err="1" smtClean="0">
                <a:latin typeface="Calibri" pitchFamily="34" charset="0"/>
              </a:rPr>
              <a:t>инфузии</a:t>
            </a:r>
            <a:r>
              <a:rPr lang="ru-RU" sz="2400" dirty="0" smtClean="0">
                <a:latin typeface="Calibri" pitchFamily="34" charset="0"/>
              </a:rPr>
              <a:t> калия 20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/час = 40 мл 4 % </a:t>
            </a:r>
            <a:r>
              <a:rPr lang="ru-RU" sz="2400" dirty="0" err="1" smtClean="0">
                <a:latin typeface="Calibri" pitchFamily="34" charset="0"/>
              </a:rPr>
              <a:t>р-ра</a:t>
            </a:r>
            <a:endParaRPr lang="ru-RU" sz="2400" dirty="0" smtClean="0">
              <a:latin typeface="Calibri" pitchFamily="34" charset="0"/>
            </a:endParaRP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 контроль концентрации калия после каждых 40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 при нормальной функции почек или после каждых 20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 при тяжелой почечной дисфункции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ЭКГ-мониторинг</a:t>
            </a:r>
            <a:r>
              <a:rPr lang="ru-RU" sz="2400" dirty="0" smtClean="0">
                <a:latin typeface="Calibri" pitchFamily="34" charset="0"/>
              </a:rPr>
              <a:t> на фоне введения препаратов калия!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 оценить уровень магния (если </a:t>
            </a:r>
            <a:r>
              <a:rPr lang="ru-RU" sz="2400" dirty="0" err="1" smtClean="0">
                <a:latin typeface="Calibri" pitchFamily="34" charset="0"/>
              </a:rPr>
              <a:t>гипокалиемия</a:t>
            </a:r>
            <a:r>
              <a:rPr lang="ru-RU" sz="2400" dirty="0" smtClean="0">
                <a:latin typeface="Calibri" pitchFamily="34" charset="0"/>
              </a:rPr>
              <a:t> не разрешается под влиянием интенсивной терапии, то вполне вероятно наличие </a:t>
            </a:r>
            <a:r>
              <a:rPr lang="ru-RU" sz="2400" dirty="0" err="1" smtClean="0">
                <a:latin typeface="Calibri" pitchFamily="34" charset="0"/>
              </a:rPr>
              <a:t>гипомагниемии</a:t>
            </a:r>
            <a:r>
              <a:rPr lang="ru-RU" sz="2400" dirty="0" smtClean="0">
                <a:latin typeface="Calibri" pitchFamily="34" charset="0"/>
              </a:rPr>
              <a:t>)</a:t>
            </a:r>
          </a:p>
          <a:p>
            <a:pPr marL="0" indent="0" algn="just">
              <a:buNone/>
            </a:pPr>
            <a:endParaRPr lang="ru-RU" sz="2400" dirty="0" smtClean="0">
              <a:latin typeface="Calibri" pitchFamily="34" charset="0"/>
            </a:endParaRP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 1 мл 25 % </a:t>
            </a:r>
            <a:r>
              <a:rPr lang="ru-RU" sz="2400" dirty="0" err="1" smtClean="0">
                <a:latin typeface="Calibri" pitchFamily="34" charset="0"/>
              </a:rPr>
              <a:t>р-ра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</a:rPr>
              <a:t>MgSO4</a:t>
            </a:r>
            <a:r>
              <a:rPr lang="ru-RU" sz="2400" dirty="0" smtClean="0">
                <a:latin typeface="Calibri" pitchFamily="34" charset="0"/>
              </a:rPr>
              <a:t> = 2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endParaRPr lang="ru-RU" sz="2400" dirty="0" smtClean="0">
              <a:latin typeface="Calibri" pitchFamily="34" charset="0"/>
            </a:endParaRP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 10 мл 25 % </a:t>
            </a:r>
            <a:r>
              <a:rPr lang="ru-RU" sz="2400" dirty="0" err="1" smtClean="0">
                <a:latin typeface="Calibri" pitchFamily="34" charset="0"/>
              </a:rPr>
              <a:t>р-ра</a:t>
            </a:r>
            <a:r>
              <a:rPr lang="ru-RU" sz="2400" dirty="0" smtClean="0">
                <a:latin typeface="Calibri" pitchFamily="34" charset="0"/>
              </a:rPr>
              <a:t> в течение 30 мин параллельно с коррекцией </a:t>
            </a:r>
            <a:r>
              <a:rPr lang="ru-RU" sz="2400" dirty="0" err="1" smtClean="0">
                <a:latin typeface="Calibri" pitchFamily="34" charset="0"/>
              </a:rPr>
              <a:t>гипокалиемии</a:t>
            </a:r>
            <a:endParaRPr lang="ru-RU" sz="2400" dirty="0" smtClean="0">
              <a:latin typeface="Calibri" pitchFamily="34" charset="0"/>
            </a:endParaRP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 поддерживающая доза 0,2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/кг/</a:t>
            </a:r>
            <a:r>
              <a:rPr lang="ru-RU" sz="2400" dirty="0" err="1" smtClean="0">
                <a:latin typeface="Calibri" pitchFamily="34" charset="0"/>
              </a:rPr>
              <a:t>сут</a:t>
            </a:r>
            <a:r>
              <a:rPr lang="ru-RU" sz="2400" dirty="0" smtClean="0">
                <a:latin typeface="Calibri" pitchFamily="34" charset="0"/>
              </a:rPr>
              <a:t> в/</a:t>
            </a:r>
            <a:r>
              <a:rPr lang="ru-RU" sz="2400" dirty="0" err="1" smtClean="0">
                <a:latin typeface="Calibri" pitchFamily="34" charset="0"/>
              </a:rPr>
              <a:t>в</a:t>
            </a:r>
            <a:r>
              <a:rPr lang="ru-RU" sz="2400" dirty="0" smtClean="0">
                <a:latin typeface="Calibri" pitchFamily="34" charset="0"/>
              </a:rPr>
              <a:t> или 0,4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/кг/</a:t>
            </a:r>
            <a:r>
              <a:rPr lang="ru-RU" sz="2400" dirty="0" err="1" smtClean="0">
                <a:latin typeface="Calibri" pitchFamily="34" charset="0"/>
              </a:rPr>
              <a:t>сут</a:t>
            </a:r>
            <a:r>
              <a:rPr lang="ru-RU" sz="2400" dirty="0" smtClean="0">
                <a:latin typeface="Calibri" pitchFamily="34" charset="0"/>
              </a:rPr>
              <a:t> </a:t>
            </a:r>
            <a:r>
              <a:rPr lang="en-US" sz="2400" dirty="0" smtClean="0">
                <a:latin typeface="Calibri" pitchFamily="34" charset="0"/>
              </a:rPr>
              <a:t>per </a:t>
            </a:r>
            <a:r>
              <a:rPr lang="en-US" sz="2400" dirty="0" err="1" smtClean="0">
                <a:latin typeface="Calibri" pitchFamily="34" charset="0"/>
              </a:rPr>
              <a:t>os</a:t>
            </a:r>
            <a:endParaRPr lang="ru-RU" sz="2400" dirty="0" smtClean="0">
              <a:latin typeface="Calibri" pitchFamily="34" charset="0"/>
            </a:endParaRP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Мониторинг АД (гипотензия) при введении препаратов магния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Введение препаратов калия и магния лучше проводить в составе </a:t>
            </a:r>
            <a:r>
              <a:rPr lang="ru-RU" sz="2400" dirty="0" err="1" smtClean="0">
                <a:latin typeface="Calibri" pitchFamily="34" charset="0"/>
              </a:rPr>
              <a:t>глюкозо-инсулинового</a:t>
            </a:r>
            <a:r>
              <a:rPr lang="ru-RU" sz="2400" dirty="0" smtClean="0">
                <a:latin typeface="Calibri" pitchFamily="34" charset="0"/>
              </a:rPr>
              <a:t> раствора</a:t>
            </a:r>
            <a:endParaRPr lang="ru-RU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500066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Calibri" pitchFamily="34" charset="0"/>
              </a:rPr>
              <a:t>ВИТАМИНЫ</a:t>
            </a:r>
            <a:endParaRPr lang="ru-RU" sz="3200" dirty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7238"/>
          </a:xfrm>
        </p:spPr>
        <p:txBody>
          <a:bodyPr>
            <a:normAutofit/>
          </a:bodyPr>
          <a:lstStyle/>
          <a:p>
            <a:pPr marL="0" indent="0" algn="just"/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b="1" dirty="0" smtClean="0">
                <a:latin typeface="Calibri" pitchFamily="34" charset="0"/>
              </a:rPr>
              <a:t>витамин В 1</a:t>
            </a:r>
            <a:r>
              <a:rPr lang="ru-RU" sz="2400" dirty="0" smtClean="0">
                <a:latin typeface="Calibri" pitchFamily="34" charset="0"/>
              </a:rPr>
              <a:t>: </a:t>
            </a:r>
            <a:r>
              <a:rPr lang="ru-RU" sz="2400" i="1" dirty="0" smtClean="0">
                <a:latin typeface="Calibri" pitchFamily="34" charset="0"/>
              </a:rPr>
              <a:t>нагрузочная доза 300 мг в/</a:t>
            </a:r>
            <a:r>
              <a:rPr lang="ru-RU" sz="2400" i="1" dirty="0" err="1" smtClean="0">
                <a:latin typeface="Calibri" pitchFamily="34" charset="0"/>
              </a:rPr>
              <a:t>в</a:t>
            </a:r>
            <a:r>
              <a:rPr lang="ru-RU" sz="2400" i="1" dirty="0" smtClean="0">
                <a:latin typeface="Calibri" pitchFamily="34" charset="0"/>
              </a:rPr>
              <a:t> минимум за 30 мин до начала питания.</a:t>
            </a:r>
            <a:r>
              <a:rPr lang="ru-RU" sz="2400" dirty="0" smtClean="0">
                <a:latin typeface="Calibri" pitchFamily="34" charset="0"/>
              </a:rPr>
              <a:t> Инструкция по применению: при тяжелом гиповитаминозе максимальная суточная дозировка составляет 300 мг. 1 мл = 50 мг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 витамин В 6 – суточная дозировка 50-150 мг. 1 мл = 50 мг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 витамин В12 – 250-500 мкг/</a:t>
            </a:r>
            <a:r>
              <a:rPr lang="ru-RU" sz="2400" dirty="0" err="1" smtClean="0">
                <a:latin typeface="Calibri" pitchFamily="34" charset="0"/>
              </a:rPr>
              <a:t>сут</a:t>
            </a:r>
            <a:r>
              <a:rPr lang="ru-RU" sz="2400" dirty="0" smtClean="0">
                <a:latin typeface="Calibri" pitchFamily="34" charset="0"/>
              </a:rPr>
              <a:t>. 1 мл = 500 мкг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</a:rPr>
              <a:t>фолат</a:t>
            </a:r>
            <a:r>
              <a:rPr lang="ru-RU" sz="2400" dirty="0" smtClean="0">
                <a:latin typeface="Calibri" pitchFamily="34" charset="0"/>
              </a:rPr>
              <a:t> - 400 мкг/</a:t>
            </a:r>
            <a:r>
              <a:rPr lang="ru-RU" sz="2400" dirty="0" err="1" smtClean="0">
                <a:latin typeface="Calibri" pitchFamily="34" charset="0"/>
              </a:rPr>
              <a:t>сут</a:t>
            </a:r>
            <a:endParaRPr lang="ru-RU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571504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rgbClr val="002060"/>
                </a:solidFill>
                <a:latin typeface="Calibri" pitchFamily="34" charset="0"/>
                <a:cs typeface="Calibri" pitchFamily="34" charset="0"/>
              </a:rPr>
              <a:t>ОПРЕДЕЛЕНИЕ</a:t>
            </a:r>
            <a:endParaRPr lang="ru-RU" sz="3200" dirty="0">
              <a:solidFill>
                <a:srgbClr val="00206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5800"/>
          </a:xfrm>
        </p:spPr>
        <p:txBody>
          <a:bodyPr>
            <a:normAutofit/>
          </a:bodyPr>
          <a:lstStyle/>
          <a:p>
            <a:pPr marL="0" indent="457200" algn="just">
              <a:buNone/>
            </a:pP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Синдром возобновленного питания (</a:t>
            </a:r>
            <a:r>
              <a:rPr lang="ru-RU" sz="2400" b="1" dirty="0" err="1" smtClean="0">
                <a:latin typeface="Calibri" pitchFamily="34" charset="0"/>
                <a:cs typeface="Calibri" pitchFamily="34" charset="0"/>
              </a:rPr>
              <a:t>рефидинг-синдром</a:t>
            </a:r>
            <a:r>
              <a:rPr lang="ru-RU" sz="2400" b="1" dirty="0" smtClean="0">
                <a:latin typeface="Calibri" pitchFamily="34" charset="0"/>
                <a:cs typeface="Calibri" pitchFamily="34" charset="0"/>
              </a:rPr>
              <a:t>) 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–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жизнеугрожающее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состояние, которое возникает при возобновлении питания  (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пероральным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энтеральным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или парентеральным путем) у пациентов с исходной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нутритивной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недостаточностью. </a:t>
            </a:r>
          </a:p>
          <a:p>
            <a:pPr marL="0" indent="457200" algn="just">
              <a:buNone/>
            </a:pPr>
            <a:r>
              <a:rPr lang="ru-RU" sz="2400" dirty="0" smtClean="0">
                <a:latin typeface="Calibri" pitchFamily="34" charset="0"/>
                <a:cs typeface="Calibri" pitchFamily="34" charset="0"/>
              </a:rPr>
              <a:t>Основа патогенеза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рефидинг-синдрома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– выраженные водно-электролитные и метаболические нарушения, провоцируемые возобновлением питания на фоне истощения запасов калия, магния, фосфора, приводящие к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полиорганной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недостаточности. </a:t>
            </a:r>
          </a:p>
          <a:p>
            <a:pPr marL="0" indent="457200" algn="just">
              <a:buNone/>
            </a:pPr>
            <a:r>
              <a:rPr lang="ru-RU" sz="2400" dirty="0" smtClean="0">
                <a:latin typeface="Calibri" pitchFamily="34" charset="0"/>
                <a:cs typeface="Calibri" pitchFamily="34" charset="0"/>
              </a:rPr>
              <a:t>Развивается в первые 2-5 суток от начала питания.</a:t>
            </a:r>
          </a:p>
          <a:p>
            <a:pPr marL="0" indent="457200" algn="just">
              <a:buNone/>
            </a:pP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Рефидинг-синдром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связан со значительным количеством осложнений, вплоть до летального исхода.</a:t>
            </a:r>
            <a:endParaRPr lang="ru-RU" sz="24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786330"/>
          </a:xfrm>
        </p:spPr>
        <p:txBody>
          <a:bodyPr>
            <a:normAutofit/>
          </a:bodyPr>
          <a:lstStyle/>
          <a:p>
            <a:pPr algn="ctr"/>
            <a:r>
              <a:rPr lang="ru-RU" sz="8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СПАСИБО ЗА ВНИМАНИЕ</a:t>
            </a:r>
            <a:endParaRPr lang="ru-RU" sz="8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2000264"/>
          </a:xfrm>
        </p:spPr>
        <p:txBody>
          <a:bodyPr>
            <a:noAutofit/>
          </a:bodyPr>
          <a:lstStyle/>
          <a:p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229600" cy="3859916"/>
          </a:xfrm>
        </p:spPr>
        <p:txBody>
          <a:bodyPr>
            <a:normAutofit/>
          </a:bodyPr>
          <a:lstStyle/>
          <a:p>
            <a:pPr marL="0" indent="-457200" algn="just">
              <a:buNone/>
            </a:pPr>
            <a:r>
              <a:rPr lang="ru-RU" sz="2000" dirty="0" smtClean="0">
                <a:latin typeface="Calibri" pitchFamily="34" charset="0"/>
                <a:cs typeface="Calibri" pitchFamily="34" charset="0"/>
              </a:rPr>
              <a:t>Гиппократ (460-370 </a:t>
            </a:r>
            <a:r>
              <a:rPr lang="ru-RU" sz="2000" dirty="0" err="1" smtClean="0">
                <a:latin typeface="Calibri" pitchFamily="34" charset="0"/>
                <a:cs typeface="Calibri" pitchFamily="34" charset="0"/>
              </a:rPr>
              <a:t>гг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 до </a:t>
            </a:r>
            <a:r>
              <a:rPr lang="ru-RU" sz="2000" dirty="0" err="1" smtClean="0">
                <a:latin typeface="Calibri" pitchFamily="34" charset="0"/>
                <a:cs typeface="Calibri" pitchFamily="34" charset="0"/>
              </a:rPr>
              <a:t>н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 э): «… если кто-либо проведет 7 дней без еды и питья, то по прошествии этого срока большинство умрет; из тех же, кто выживет, большинство опять-таки умрет; оставшиеся же не решатся уморить себя голодом до смерти, будут пить и есть: однако полость тела не сможет вместить ничего, т к кишка слипнется и срастется за столько дней, и эти люди все равно умрут…»</a:t>
            </a:r>
          </a:p>
          <a:p>
            <a:pPr marL="0" indent="-457200" algn="just">
              <a:buNone/>
            </a:pPr>
            <a:endParaRPr lang="ru-RU" sz="2000" dirty="0" smtClean="0">
              <a:latin typeface="Calibri" pitchFamily="34" charset="0"/>
              <a:cs typeface="Calibri" pitchFamily="34" charset="0"/>
            </a:endParaRPr>
          </a:p>
          <a:p>
            <a:pPr marL="0" indent="-457200" algn="just">
              <a:buNone/>
            </a:pPr>
            <a:r>
              <a:rPr lang="ru-RU" sz="2000" dirty="0" smtClean="0">
                <a:latin typeface="Calibri" pitchFamily="34" charset="0"/>
                <a:cs typeface="Calibri" pitchFamily="34" charset="0"/>
              </a:rPr>
              <a:t>Тит Иосиф Флавий (37-100 </a:t>
            </a:r>
            <a:r>
              <a:rPr lang="ru-RU" sz="2000" dirty="0" err="1" smtClean="0">
                <a:latin typeface="Calibri" pitchFamily="34" charset="0"/>
                <a:cs typeface="Calibri" pitchFamily="34" charset="0"/>
              </a:rPr>
              <a:t>гг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000" dirty="0" err="1" smtClean="0">
                <a:latin typeface="Calibri" pitchFamily="34" charset="0"/>
                <a:cs typeface="Calibri" pitchFamily="34" charset="0"/>
              </a:rPr>
              <a:t>н</a:t>
            </a:r>
            <a:r>
              <a:rPr lang="ru-RU" sz="2000" dirty="0" smtClean="0">
                <a:latin typeface="Calibri" pitchFamily="34" charset="0"/>
                <a:cs typeface="Calibri" pitchFamily="34" charset="0"/>
              </a:rPr>
              <a:t> э): «…смертельные исходы среди тех, кто после долгих лишений объедался, в то время как те, кто были сдержаны в еде, выживали…»</a:t>
            </a:r>
            <a:endParaRPr lang="ru-RU" sz="20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3074" name="Picture 2" descr="C:\Users\xXx\Pictures\Hippocrates_pushkin0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642918"/>
            <a:ext cx="1571636" cy="1762125"/>
          </a:xfrm>
          <a:prstGeom prst="rect">
            <a:avLst/>
          </a:prstGeom>
          <a:noFill/>
        </p:spPr>
      </p:pic>
      <p:pic>
        <p:nvPicPr>
          <p:cNvPr id="3075" name="Picture 3" descr="C:\Users\xXx\Pictures\флавий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14547" y="642918"/>
            <a:ext cx="1714511" cy="1785949"/>
          </a:xfrm>
          <a:prstGeom prst="rect">
            <a:avLst/>
          </a:prstGeom>
          <a:noFill/>
        </p:spPr>
      </p:pic>
      <p:pic>
        <p:nvPicPr>
          <p:cNvPr id="3076" name="Picture 4" descr="C:\Users\xXx\Pictures\вторая мировая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071934" y="642918"/>
            <a:ext cx="4572032" cy="17859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500066"/>
          </a:xfrm>
        </p:spPr>
        <p:txBody>
          <a:bodyPr>
            <a:noAutofit/>
          </a:bodyPr>
          <a:lstStyle/>
          <a:p>
            <a:r>
              <a:rPr lang="ru-RU" sz="3200" dirty="0" smtClean="0"/>
              <a:t>ПАТОГЕНЕЗ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00174"/>
            <a:ext cx="8329642" cy="51458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u="sng" dirty="0" smtClean="0">
                <a:latin typeface="Calibri" pitchFamily="34" charset="0"/>
              </a:rPr>
              <a:t>Голодание</a:t>
            </a:r>
            <a:r>
              <a:rPr lang="ru-RU" sz="2400" dirty="0" smtClean="0">
                <a:latin typeface="Calibri" pitchFamily="34" charset="0"/>
              </a:rPr>
              <a:t>: снижение поступления глюкозы→ снижение выработки инсулина → активизация процессов </a:t>
            </a:r>
            <a:r>
              <a:rPr lang="ru-RU" sz="2400" dirty="0" err="1" smtClean="0">
                <a:latin typeface="Calibri" pitchFamily="34" charset="0"/>
              </a:rPr>
              <a:t>гликогенолиза</a:t>
            </a:r>
            <a:r>
              <a:rPr lang="ru-RU" sz="2400" dirty="0" smtClean="0">
                <a:latin typeface="Calibri" pitchFamily="34" charset="0"/>
              </a:rPr>
              <a:t> (процесс расщепления гликогена до глюкозы в печени и мышцах), </a:t>
            </a:r>
            <a:r>
              <a:rPr lang="ru-RU" sz="2400" dirty="0" err="1" smtClean="0">
                <a:latin typeface="Calibri" pitchFamily="34" charset="0"/>
              </a:rPr>
              <a:t>липолиза</a:t>
            </a:r>
            <a:r>
              <a:rPr lang="ru-RU" sz="2400" dirty="0" smtClean="0">
                <a:latin typeface="Calibri" pitchFamily="34" charset="0"/>
              </a:rPr>
              <a:t> (процесс расщепления жиров на составляющие их жирные кислоты) и </a:t>
            </a:r>
            <a:r>
              <a:rPr lang="ru-RU" sz="2400" dirty="0" err="1" smtClean="0">
                <a:latin typeface="Calibri" pitchFamily="34" charset="0"/>
              </a:rPr>
              <a:t>протеолиза</a:t>
            </a:r>
            <a:r>
              <a:rPr lang="ru-RU" sz="2400" dirty="0" smtClean="0">
                <a:latin typeface="Calibri" pitchFamily="34" charset="0"/>
              </a:rPr>
              <a:t> (процесс расщепления белков до аминокислот)→ переход с углеводного на липидный путь метаболизма.</a:t>
            </a:r>
          </a:p>
          <a:p>
            <a:pPr marL="0" indent="0" algn="just">
              <a:buNone/>
            </a:pPr>
            <a:endParaRPr lang="ru-RU" sz="2400" dirty="0" smtClean="0">
              <a:latin typeface="Calibri" pitchFamily="34" charset="0"/>
            </a:endParaRPr>
          </a:p>
          <a:p>
            <a:pPr marL="0" indent="0" algn="just">
              <a:buNone/>
            </a:pPr>
            <a:r>
              <a:rPr lang="ru-RU" sz="2400" u="sng" dirty="0" smtClean="0">
                <a:latin typeface="Calibri" pitchFamily="34" charset="0"/>
              </a:rPr>
              <a:t>Возобновление питания</a:t>
            </a:r>
            <a:r>
              <a:rPr lang="ru-RU" sz="2400" dirty="0" smtClean="0">
                <a:latin typeface="Calibri" pitchFamily="34" charset="0"/>
              </a:rPr>
              <a:t>:  активизация гликолиза (процесс окисления глюкозы, 10 реакций,  сопровождается запасанием энергии в форме АТФ)→ выброс инсулина → увеличение потребления глюкозы, фосфатов, магния и калия (фосфаты, магний и калий переходят из крови во внутриклеточное пространство и используются для синтеза АТФ), истощение витамина В1.</a:t>
            </a:r>
          </a:p>
          <a:p>
            <a:pPr algn="ctr">
              <a:buNone/>
            </a:pPr>
            <a:endParaRPr lang="ru-RU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428628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Calibri" pitchFamily="34" charset="0"/>
              </a:rPr>
              <a:t>ГРУППЫ РИСКА РАЗВИТИЯ РЕФИДИНГ-СИНДРОМА</a:t>
            </a:r>
            <a:endParaRPr lang="ru-RU" sz="2400" dirty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8676"/>
          </a:xfrm>
        </p:spPr>
        <p:txBody>
          <a:bodyPr>
            <a:normAutofit/>
          </a:bodyPr>
          <a:lstStyle/>
          <a:p>
            <a:pPr marL="0" indent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Нервная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анорексия</a:t>
            </a:r>
            <a:endParaRPr lang="ru-RU" sz="2400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Хронический алкоголизм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Онкологические заболевания</a:t>
            </a:r>
          </a:p>
          <a:p>
            <a:pPr marL="0" indent="0" algn="just"/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Периоперационный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период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Хронические инфекции (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напр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, ВИЧ или туберкулез)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Пожилой возраст</a:t>
            </a:r>
          </a:p>
          <a:p>
            <a:pPr marL="0" indent="0" algn="just"/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Декомпенсированный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сахарный диабет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Хроническая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нутритивная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недостаточность (маразм, длительное голодание, синдром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мальабсорбции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)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Критическое состояние без адекватного лечения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Длительный прием антацидов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Длительный прием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диуретиков</a:t>
            </a:r>
            <a:endParaRPr lang="ru-RU" sz="2400" dirty="0" smtClean="0">
              <a:latin typeface="Calibri" pitchFamily="34" charset="0"/>
              <a:cs typeface="Calibri" pitchFamily="34" charset="0"/>
            </a:endParaRPr>
          </a:p>
          <a:p>
            <a:pPr marL="0" indent="0" algn="just"/>
            <a:endParaRPr lang="ru-RU" sz="2400" dirty="0" smtClean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472518" cy="571504"/>
          </a:xfrm>
        </p:spPr>
        <p:txBody>
          <a:bodyPr>
            <a:noAutofit/>
          </a:bodyPr>
          <a:lstStyle/>
          <a:p>
            <a:r>
              <a:rPr lang="en-US" sz="3200" dirty="0" smtClean="0">
                <a:latin typeface="Calibri" pitchFamily="34" charset="0"/>
                <a:cs typeface="Calibri" pitchFamily="34" charset="0"/>
              </a:rPr>
              <a:t>NICE</a:t>
            </a:r>
            <a:r>
              <a:rPr lang="ru-RU" sz="3200" dirty="0" smtClean="0">
                <a:latin typeface="Calibri" pitchFamily="34" charset="0"/>
                <a:cs typeface="Calibri" pitchFamily="34" charset="0"/>
              </a:rPr>
              <a:t>- критерии риска развития рефидинга,2006</a:t>
            </a:r>
            <a:endParaRPr lang="ru-RU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7442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u="sng" dirty="0" smtClean="0">
                <a:latin typeface="Calibri" pitchFamily="34" charset="0"/>
                <a:cs typeface="Calibri" pitchFamily="34" charset="0"/>
              </a:rPr>
              <a:t>Высокий риск при наличии ОДНОГО из критериев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pPr marL="0" indent="0"/>
            <a:r>
              <a:rPr lang="ru-RU" sz="2400" dirty="0" smtClean="0">
                <a:latin typeface="Calibri" pitchFamily="34" charset="0"/>
                <a:cs typeface="Calibri" pitchFamily="34" charset="0"/>
              </a:rPr>
              <a:t> ИМТ менее 16 кг/м2</a:t>
            </a:r>
          </a:p>
          <a:p>
            <a:pPr marL="0" indent="0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Потеря более 15 % массы тела за последние 3-6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мес</a:t>
            </a:r>
            <a:endParaRPr lang="ru-RU" sz="2400" dirty="0" smtClean="0">
              <a:latin typeface="Calibri" pitchFamily="34" charset="0"/>
              <a:cs typeface="Calibri" pitchFamily="34" charset="0"/>
            </a:endParaRPr>
          </a:p>
          <a:p>
            <a:pPr marL="0" indent="0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Отсутствие питания или минимальное питание в течение последних 10 суток</a:t>
            </a:r>
          </a:p>
          <a:p>
            <a:pPr marL="0" indent="0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Низкие концентрации в плазме крови калия, фосфора или магния перед началом питания</a:t>
            </a:r>
          </a:p>
          <a:p>
            <a:pPr marL="0" indent="0">
              <a:buNone/>
            </a:pPr>
            <a:r>
              <a:rPr lang="ru-RU" sz="2400" u="sng" dirty="0" smtClean="0">
                <a:latin typeface="Calibri" pitchFamily="34" charset="0"/>
                <a:cs typeface="Calibri" pitchFamily="34" charset="0"/>
              </a:rPr>
              <a:t>Высокий риск при наличии ДВУХ из критериев:</a:t>
            </a:r>
          </a:p>
          <a:p>
            <a:pPr marL="0" indent="0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ИМТ менее 18,5 кг/м2</a:t>
            </a:r>
          </a:p>
          <a:p>
            <a:pPr marL="0" indent="0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Потеря более 10 % массы тела за последние 3-6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мес</a:t>
            </a:r>
            <a:endParaRPr lang="ru-RU" sz="2400" dirty="0" smtClean="0">
              <a:latin typeface="Calibri" pitchFamily="34" charset="0"/>
              <a:cs typeface="Calibri" pitchFamily="34" charset="0"/>
            </a:endParaRPr>
          </a:p>
          <a:p>
            <a:pPr marL="0" indent="0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Отсутствие питания или минимальное питание в течение последних 5 суток</a:t>
            </a:r>
          </a:p>
          <a:p>
            <a:pPr marL="0" indent="0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Злоупотребление алкоголем, прием следующих препаратов: инсулин, химиотерапия, антациды,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диуретики</a:t>
            </a:r>
            <a:endParaRPr lang="ru-RU" sz="2400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ru-RU" dirty="0" smtClean="0"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ru-RU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500066"/>
          </a:xfrm>
        </p:spPr>
        <p:txBody>
          <a:bodyPr>
            <a:noAutofit/>
          </a:bodyPr>
          <a:lstStyle/>
          <a:p>
            <a:r>
              <a:rPr lang="ru-RU" sz="3200" dirty="0" smtClean="0">
                <a:latin typeface="Calibri" pitchFamily="34" charset="0"/>
                <a:cs typeface="Calibri" pitchFamily="34" charset="0"/>
              </a:rPr>
              <a:t>КЛИНИЧЕСКИЕ ПРОЯВЛЕНИЯ</a:t>
            </a:r>
            <a:endParaRPr lang="ru-RU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643998" cy="5325244"/>
          </a:xfrm>
        </p:spPr>
        <p:txBody>
          <a:bodyPr>
            <a:noAutofit/>
          </a:bodyPr>
          <a:lstStyle/>
          <a:p>
            <a:pPr marL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ССС: аритмии, СН, внезапная смерть</a:t>
            </a:r>
          </a:p>
          <a:p>
            <a:pPr marL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Респираторная система: слабость дыхательных мышц, ОДН, невозможность отлучения от ИВЛ</a:t>
            </a:r>
          </a:p>
          <a:p>
            <a:pPr marL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Метаболические изменения: гипергликемия, метаболический ацидоз, метаболический алкалоз, респираторный алкалоз</a:t>
            </a:r>
          </a:p>
          <a:p>
            <a:pPr marL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Неврологические симптомы: энцефалопатия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Вернике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, слабость, парестезии, тремор, атаксия, делирий, кома, синдром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Гийена-Баре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, центральный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понтинный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миелинолиз</a:t>
            </a:r>
            <a:endParaRPr lang="ru-RU" sz="2400" dirty="0" smtClean="0">
              <a:latin typeface="Calibri" pitchFamily="34" charset="0"/>
              <a:cs typeface="Calibri" pitchFamily="34" charset="0"/>
            </a:endParaRPr>
          </a:p>
          <a:p>
            <a:pPr marL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Скелетно-мышечные проявления:  слабость, миалгии,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рабдомиолиз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, остеомаляция</a:t>
            </a:r>
          </a:p>
          <a:p>
            <a:pPr marL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ЖКТ: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анорексия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, боли в животе, запоры, рвота</a:t>
            </a:r>
          </a:p>
          <a:p>
            <a:pPr marL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Другие системы: острый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тубулярный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некроз, острая печеночная недостаточность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401080" cy="500066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Calibri" pitchFamily="34" charset="0"/>
                <a:cs typeface="Calibri" pitchFamily="34" charset="0"/>
              </a:rPr>
              <a:t>КРИТЕРИИ ПОДТВЕРЖДЕНИЯ РЕФИДИНГ-СИНДРОМА</a:t>
            </a:r>
            <a:endParaRPr lang="ru-RU" sz="2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60114"/>
          </a:xfrm>
        </p:spPr>
        <p:txBody>
          <a:bodyPr>
            <a:normAutofit/>
          </a:bodyPr>
          <a:lstStyle/>
          <a:p>
            <a:pPr marL="0" indent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Лабораторные маркеры:</a:t>
            </a:r>
          </a:p>
          <a:p>
            <a:pPr marL="0" indent="0" algn="just">
              <a:buNone/>
            </a:pPr>
            <a:r>
              <a:rPr lang="ru-RU" sz="2400" dirty="0" smtClean="0">
                <a:latin typeface="Calibri" pitchFamily="34" charset="0"/>
                <a:cs typeface="Calibri" pitchFamily="34" charset="0"/>
              </a:rPr>
              <a:t>1.Гипофосфатемия менее 0,32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/л (</a:t>
            </a:r>
            <a:r>
              <a:rPr lang="en-US" sz="2400" dirty="0" smtClean="0">
                <a:latin typeface="Calibri" pitchFamily="34" charset="0"/>
              </a:rPr>
              <a:t>N</a:t>
            </a:r>
            <a:r>
              <a:rPr lang="ru-RU" sz="2400" dirty="0" smtClean="0">
                <a:latin typeface="Calibri" pitchFamily="34" charset="0"/>
              </a:rPr>
              <a:t> 0,87-1,45 </a:t>
            </a:r>
            <a:r>
              <a:rPr lang="ru-RU" sz="2400" dirty="0" err="1" smtClean="0">
                <a:latin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</a:rPr>
              <a:t>/л)</a:t>
            </a:r>
          </a:p>
          <a:p>
            <a:pPr marL="0" indent="0" algn="just">
              <a:buNone/>
            </a:pPr>
            <a:r>
              <a:rPr lang="ru-RU" sz="2400" dirty="0" smtClean="0">
                <a:latin typeface="Calibri" pitchFamily="34" charset="0"/>
                <a:cs typeface="Calibri" pitchFamily="34" charset="0"/>
              </a:rPr>
              <a:t>2.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Гипомагниемия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менее 0,5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/л (</a:t>
            </a:r>
            <a:r>
              <a:rPr lang="en-US" sz="2400" dirty="0" smtClean="0">
                <a:latin typeface="Calibri" pitchFamily="34" charset="0"/>
                <a:cs typeface="Calibri" pitchFamily="34" charset="0"/>
              </a:rPr>
              <a:t>N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0,66-1,07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/л)</a:t>
            </a:r>
          </a:p>
          <a:p>
            <a:pPr marL="0" indent="0" algn="just">
              <a:buNone/>
            </a:pPr>
            <a:r>
              <a:rPr lang="ru-RU" sz="2400" dirty="0" smtClean="0">
                <a:latin typeface="Calibri" pitchFamily="34" charset="0"/>
                <a:cs typeface="Calibri" pitchFamily="34" charset="0"/>
              </a:rPr>
              <a:t>3.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Гипокалиемия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менее 2,5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ммоль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/л</a:t>
            </a:r>
          </a:p>
          <a:p>
            <a:pPr marL="0" indent="0" algn="just">
              <a:buNone/>
            </a:pPr>
            <a:r>
              <a:rPr lang="ru-RU" sz="2400" dirty="0" smtClean="0">
                <a:latin typeface="Calibri" pitchFamily="34" charset="0"/>
                <a:cs typeface="Calibri" pitchFamily="34" charset="0"/>
              </a:rPr>
              <a:t>4.Гипергликемия </a:t>
            </a:r>
          </a:p>
          <a:p>
            <a:pPr marL="0" indent="0" algn="just">
              <a:buNone/>
            </a:pPr>
            <a:r>
              <a:rPr lang="ru-RU" sz="2400" i="1" dirty="0" smtClean="0">
                <a:latin typeface="Calibri" pitchFamily="34" charset="0"/>
                <a:cs typeface="Calibri" pitchFamily="34" charset="0"/>
              </a:rPr>
              <a:t>5.Низкий уровень </a:t>
            </a:r>
            <a:r>
              <a:rPr lang="ru-RU" sz="2400" i="1" dirty="0" err="1" smtClean="0">
                <a:latin typeface="Calibri" pitchFamily="34" charset="0"/>
                <a:cs typeface="Calibri" pitchFamily="34" charset="0"/>
              </a:rPr>
              <a:t>преальбумина</a:t>
            </a:r>
            <a:r>
              <a:rPr lang="ru-RU" sz="2400" i="1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ru-RU" sz="2400" i="1" dirty="0" err="1" smtClean="0">
                <a:latin typeface="Calibri" pitchFamily="34" charset="0"/>
                <a:cs typeface="Calibri" pitchFamily="34" charset="0"/>
              </a:rPr>
              <a:t>лептин</a:t>
            </a:r>
            <a:r>
              <a:rPr lang="ru-RU" sz="2400" i="1" dirty="0" smtClean="0">
                <a:latin typeface="Calibri" pitchFamily="34" charset="0"/>
                <a:cs typeface="Calibri" pitchFamily="34" charset="0"/>
              </a:rPr>
              <a:t>, </a:t>
            </a:r>
            <a:r>
              <a:rPr lang="ru-RU" sz="2400" i="1" dirty="0" err="1" smtClean="0">
                <a:latin typeface="Calibri" pitchFamily="34" charset="0"/>
                <a:cs typeface="Calibri" pitchFamily="34" charset="0"/>
              </a:rPr>
              <a:t>инсулинподобный</a:t>
            </a:r>
            <a:r>
              <a:rPr lang="ru-RU" sz="2400" i="1" dirty="0" smtClean="0">
                <a:latin typeface="Calibri" pitchFamily="34" charset="0"/>
                <a:cs typeface="Calibri" pitchFamily="34" charset="0"/>
              </a:rPr>
              <a:t> фактор роста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Периферические отеки или клиника острой </a:t>
            </a:r>
            <a:r>
              <a:rPr lang="ru-RU" sz="2400" dirty="0" err="1" smtClean="0">
                <a:latin typeface="Calibri" pitchFamily="34" charset="0"/>
                <a:cs typeface="Calibri" pitchFamily="34" charset="0"/>
              </a:rPr>
              <a:t>перерузки</a:t>
            </a:r>
            <a:r>
              <a:rPr lang="ru-RU" sz="2400" dirty="0" smtClean="0">
                <a:latin typeface="Calibri" pitchFamily="34" charset="0"/>
                <a:cs typeface="Calibri" pitchFamily="34" charset="0"/>
              </a:rPr>
              <a:t> жидкостью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  <a:cs typeface="Calibri" pitchFamily="34" charset="0"/>
              </a:rPr>
              <a:t>Клиника нарушений органных функций: ДН, сердечная недостаточность, отек легких</a:t>
            </a:r>
          </a:p>
          <a:p>
            <a:pPr marL="0" indent="0" algn="just">
              <a:buNone/>
            </a:pPr>
            <a:r>
              <a:rPr lang="ru-RU" sz="2400" i="1" dirty="0" smtClean="0">
                <a:latin typeface="Calibri" pitchFamily="34" charset="0"/>
                <a:cs typeface="Calibri" pitchFamily="34" charset="0"/>
              </a:rPr>
              <a:t>Для однозначного подтверждения </a:t>
            </a:r>
            <a:r>
              <a:rPr lang="ru-RU" sz="2400" i="1" dirty="0" err="1" smtClean="0">
                <a:latin typeface="Calibri" pitchFamily="34" charset="0"/>
                <a:cs typeface="Calibri" pitchFamily="34" charset="0"/>
              </a:rPr>
              <a:t>рефидинг-синдрома</a:t>
            </a:r>
            <a:r>
              <a:rPr lang="ru-RU" sz="2400" i="1" dirty="0" smtClean="0">
                <a:latin typeface="Calibri" pitchFamily="34" charset="0"/>
                <a:cs typeface="Calibri" pitchFamily="34" charset="0"/>
              </a:rPr>
              <a:t> необходимо наличие всех 3 групп признаков.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500066"/>
          </a:xfrm>
        </p:spPr>
        <p:txBody>
          <a:bodyPr>
            <a:noAutofit/>
          </a:bodyPr>
          <a:lstStyle/>
          <a:p>
            <a:r>
              <a:rPr lang="ru-RU" sz="2800" dirty="0" smtClean="0">
                <a:latin typeface="Calibri" pitchFamily="34" charset="0"/>
              </a:rPr>
              <a:t>Правила коррекции </a:t>
            </a:r>
            <a:r>
              <a:rPr lang="ru-RU" sz="2800" dirty="0" err="1" smtClean="0">
                <a:latin typeface="Calibri" pitchFamily="34" charset="0"/>
              </a:rPr>
              <a:t>нутритивной</a:t>
            </a:r>
            <a:r>
              <a:rPr lang="ru-RU" sz="2800" dirty="0" smtClean="0">
                <a:latin typeface="Calibri" pitchFamily="34" charset="0"/>
              </a:rPr>
              <a:t> недостаточности при высоком риске развития </a:t>
            </a:r>
            <a:r>
              <a:rPr lang="ru-RU" sz="2800" dirty="0" err="1" smtClean="0">
                <a:latin typeface="Calibri" pitchFamily="34" charset="0"/>
              </a:rPr>
              <a:t>рефидинг-синдрома</a:t>
            </a:r>
            <a:endParaRPr lang="ru-RU" sz="2800" dirty="0">
              <a:latin typeface="Calibri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7238"/>
          </a:xfrm>
        </p:spPr>
        <p:txBody>
          <a:bodyPr>
            <a:normAutofit fontScale="92500"/>
          </a:bodyPr>
          <a:lstStyle/>
          <a:p>
            <a:pPr marL="0" indent="0" algn="just"/>
            <a:r>
              <a:rPr lang="ru-RU" sz="2400" dirty="0" smtClean="0">
                <a:latin typeface="Calibri" pitchFamily="34" charset="0"/>
              </a:rPr>
              <a:t> использовать непрямую калориметрию для оценки </a:t>
            </a:r>
            <a:r>
              <a:rPr lang="ru-RU" sz="2400" dirty="0" err="1" smtClean="0">
                <a:latin typeface="Calibri" pitchFamily="34" charset="0"/>
              </a:rPr>
              <a:t>энергопотребности</a:t>
            </a:r>
            <a:r>
              <a:rPr lang="ru-RU" sz="2400" dirty="0" smtClean="0">
                <a:latin typeface="Calibri" pitchFamily="34" charset="0"/>
              </a:rPr>
              <a:t> пациента, начинать питание с 20 % от измеренной </a:t>
            </a:r>
            <a:r>
              <a:rPr lang="ru-RU" sz="2400" dirty="0" err="1" smtClean="0">
                <a:latin typeface="Calibri" pitchFamily="34" charset="0"/>
              </a:rPr>
              <a:t>энергопотребности</a:t>
            </a:r>
            <a:endParaRPr lang="ru-RU" sz="2400" dirty="0" smtClean="0">
              <a:latin typeface="Calibri" pitchFamily="34" charset="0"/>
            </a:endParaRP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Если калориметрия недоступна, начинать с 10 ккал/кг (5 ккал у пациентов в критических состояниях), медленно, в течение нескольких дней, увеличивать </a:t>
            </a:r>
            <a:r>
              <a:rPr lang="ru-RU" sz="2400" dirty="0" err="1" smtClean="0">
                <a:latin typeface="Calibri" pitchFamily="34" charset="0"/>
              </a:rPr>
              <a:t>калораж</a:t>
            </a:r>
            <a:r>
              <a:rPr lang="ru-RU" sz="2400" dirty="0" smtClean="0">
                <a:latin typeface="Calibri" pitchFamily="34" charset="0"/>
              </a:rPr>
              <a:t> до 25-30 ккал/кг/</a:t>
            </a:r>
            <a:r>
              <a:rPr lang="ru-RU" sz="2400" dirty="0" err="1" smtClean="0">
                <a:latin typeface="Calibri" pitchFamily="34" charset="0"/>
              </a:rPr>
              <a:t>сут</a:t>
            </a:r>
            <a:r>
              <a:rPr lang="ru-RU" sz="2400" dirty="0" smtClean="0">
                <a:latin typeface="Calibri" pitchFamily="34" charset="0"/>
              </a:rPr>
              <a:t> при его переносимости и отсутствии осложнений под контролем фосфатов, магния, калия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Начинать с 50 % от потребности в белке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Соотношение </a:t>
            </a:r>
            <a:r>
              <a:rPr lang="ru-RU" sz="2400" dirty="0" err="1" smtClean="0">
                <a:latin typeface="Calibri" pitchFamily="34" charset="0"/>
              </a:rPr>
              <a:t>нутриентов</a:t>
            </a:r>
            <a:r>
              <a:rPr lang="ru-RU" sz="2400" dirty="0" smtClean="0">
                <a:latin typeface="Calibri" pitchFamily="34" charset="0"/>
              </a:rPr>
              <a:t>: 20-30 % белок, 50-60 % углеводы, 15-25 % жиры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Мониторинг клинических показателей: ЧСС, АД, отеки, диурез</a:t>
            </a:r>
          </a:p>
          <a:p>
            <a:pPr marL="0" indent="0" algn="just"/>
            <a:r>
              <a:rPr lang="ru-RU" sz="2400" dirty="0" smtClean="0">
                <a:latin typeface="Calibri" pitchFamily="34" charset="0"/>
              </a:rPr>
              <a:t>Лабораторный мониторинг: фосфор, магний, калий, мочевина, </a:t>
            </a:r>
            <a:r>
              <a:rPr lang="ru-RU" sz="2400" dirty="0" err="1" smtClean="0">
                <a:latin typeface="Calibri" pitchFamily="34" charset="0"/>
              </a:rPr>
              <a:t>креатинин</a:t>
            </a:r>
            <a:r>
              <a:rPr lang="ru-RU" sz="2400" dirty="0" smtClean="0">
                <a:latin typeface="Calibri" pitchFamily="34" charset="0"/>
              </a:rPr>
              <a:t>, глюкоза крови, АСТ, АЛТ, КЩС</a:t>
            </a:r>
            <a:endParaRPr lang="ru-RU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2223</TotalTime>
  <Words>1982</Words>
  <Application>Microsoft Office PowerPoint</Application>
  <PresentationFormat>Экран (4:3)</PresentationFormat>
  <Paragraphs>269</Paragraphs>
  <Slides>20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Городская</vt:lpstr>
      <vt:lpstr>РЕФИДИНГ-СИНДРОМ: СИМПТОМЫ, ПРОФИЛАКТИКА, ЛЕЧЕНИЕ</vt:lpstr>
      <vt:lpstr>ОПРЕДЕЛЕНИЕ</vt:lpstr>
      <vt:lpstr>Слайд 3</vt:lpstr>
      <vt:lpstr>ПАТОГЕНЕЗ</vt:lpstr>
      <vt:lpstr>ГРУППЫ РИСКА РАЗВИТИЯ РЕФИДИНГ-СИНДРОМА</vt:lpstr>
      <vt:lpstr>NICE- критерии риска развития рефидинга,2006</vt:lpstr>
      <vt:lpstr>КЛИНИЧЕСКИЕ ПРОЯВЛЕНИЯ</vt:lpstr>
      <vt:lpstr>КРИТЕРИИ ПОДТВЕРЖДЕНИЯ РЕФИДИНГ-СИНДРОМА</vt:lpstr>
      <vt:lpstr>Правила коррекции нутритивной недостаточности при высоком риске развития рефидинг-синдрома</vt:lpstr>
      <vt:lpstr>ГИПОФОСФАТЕМИЯ</vt:lpstr>
      <vt:lpstr>ГИПОФОСФАТЕМИЯ</vt:lpstr>
      <vt:lpstr>ПАРЕНТЕРАЛЬНОЕ ПИТАНИЕ</vt:lpstr>
      <vt:lpstr>ПАРЕНТЕРАЛЬНОЕ ПИТАНИЕ «ВСЕ-В-ОДНОМ»</vt:lpstr>
      <vt:lpstr>ПАРЕНТЕРАЛЬНОЕ ПИТАНИЕ «ВСЕ-В-ОДНОМ»</vt:lpstr>
      <vt:lpstr>КОРРЕКЦИЯ ВОДНО-ЭЛЕКТРОЛИТНЫХ НАРУШЕНИЙ</vt:lpstr>
      <vt:lpstr>КРИСТАЛЛОИДЫ</vt:lpstr>
      <vt:lpstr>Слайд 17</vt:lpstr>
      <vt:lpstr>ГИПОКАЛИЕМИЯ  И ГИПОМАГНИЕМИЯ</vt:lpstr>
      <vt:lpstr>ВИТАМИНЫ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КЛИНИЧЕСКАЯ НУТРИЦИОЛОГИЯ В ОНКОЛОГИИ </dc:title>
  <dc:creator>Елена</dc:creator>
  <cp:lastModifiedBy>xXx</cp:lastModifiedBy>
  <cp:revision>236</cp:revision>
  <dcterms:created xsi:type="dcterms:W3CDTF">2011-05-27T09:28:33Z</dcterms:created>
  <dcterms:modified xsi:type="dcterms:W3CDTF">2020-01-19T16:44:13Z</dcterms:modified>
</cp:coreProperties>
</file>