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91" r:id="rId2"/>
    <p:sldId id="295" r:id="rId3"/>
    <p:sldId id="297" r:id="rId4"/>
    <p:sldId id="257" r:id="rId5"/>
    <p:sldId id="261" r:id="rId6"/>
    <p:sldId id="260" r:id="rId7"/>
    <p:sldId id="262" r:id="rId8"/>
    <p:sldId id="263" r:id="rId9"/>
    <p:sldId id="301" r:id="rId10"/>
    <p:sldId id="298" r:id="rId11"/>
    <p:sldId id="303" r:id="rId12"/>
    <p:sldId id="309" r:id="rId13"/>
    <p:sldId id="268" r:id="rId14"/>
    <p:sldId id="269" r:id="rId15"/>
    <p:sldId id="270" r:id="rId16"/>
    <p:sldId id="273" r:id="rId17"/>
    <p:sldId id="274" r:id="rId18"/>
    <p:sldId id="275" r:id="rId19"/>
    <p:sldId id="276" r:id="rId20"/>
    <p:sldId id="277" r:id="rId21"/>
    <p:sldId id="278" r:id="rId22"/>
    <p:sldId id="292" r:id="rId23"/>
    <p:sldId id="293" r:id="rId24"/>
    <p:sldId id="280" r:id="rId25"/>
    <p:sldId id="283" r:id="rId26"/>
    <p:sldId id="281" r:id="rId27"/>
    <p:sldId id="286" r:id="rId28"/>
    <p:sldId id="284" r:id="rId29"/>
    <p:sldId id="288" r:id="rId30"/>
    <p:sldId id="289" r:id="rId31"/>
    <p:sldId id="290" r:id="rId32"/>
    <p:sldId id="308" r:id="rId33"/>
    <p:sldId id="294" r:id="rId34"/>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1C1F"/>
    <a:srgbClr val="6313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5137" autoAdjust="0"/>
  </p:normalViewPr>
  <p:slideViewPr>
    <p:cSldViewPr snapToGrid="0">
      <p:cViewPr varScale="1">
        <p:scale>
          <a:sx n="82" d="100"/>
          <a:sy n="82" d="100"/>
        </p:scale>
        <p:origin x="686" y="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CC9BF81-57D8-4741-A61C-45707B371DB5}" type="datetimeFigureOut">
              <a:rPr lang="ru-RU"/>
              <a:pPr>
                <a:defRPr/>
              </a:pPr>
              <a:t>21.01.2020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42EA99D-F717-4368-A618-88E280860A0A}"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2150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AD8BF0-C910-4483-A954-888F6D312137}" type="slidenum">
              <a:rPr lang="ru-RU">
                <a:cs typeface="Arial" charset="0"/>
              </a:rPr>
              <a:pPr fontAlgn="base">
                <a:spcBef>
                  <a:spcPct val="0"/>
                </a:spcBef>
                <a:spcAft>
                  <a:spcPct val="0"/>
                </a:spcAft>
                <a:defRPr/>
              </a:pPr>
              <a:t>7</a:t>
            </a:fld>
            <a:endParaRPr lang="ru-RU">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p:cNvSpPr>
          <p:nvPr>
            <p:ph type="sldImg"/>
          </p:nvPr>
        </p:nvSpPr>
        <p:spPr bwMode="auto">
          <a:noFill/>
          <a:ln>
            <a:solidFill>
              <a:srgbClr val="000000"/>
            </a:solidFill>
            <a:miter lim="800000"/>
            <a:headEnd/>
            <a:tailEnd/>
          </a:ln>
        </p:spPr>
      </p:sp>
      <p:sp>
        <p:nvSpPr>
          <p:cNvPr id="2355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2355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36A2BA-FFA7-4C3A-80E9-E6A56A54788E}" type="slidenum">
              <a:rPr lang="ru-RU">
                <a:cs typeface="Arial" charset="0"/>
              </a:rPr>
              <a:pPr fontAlgn="base">
                <a:spcBef>
                  <a:spcPct val="0"/>
                </a:spcBef>
                <a:spcAft>
                  <a:spcPct val="0"/>
                </a:spcAft>
                <a:defRPr/>
              </a:pPr>
              <a:t>8</a:t>
            </a:fld>
            <a:endParaRPr lang="ru-RU">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ru-RU"/>
              <a:t>Ошибки!</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Образ слайда 1"/>
          <p:cNvSpPr>
            <a:spLocks noGrp="1" noRot="1" noChangeAspect="1"/>
          </p:cNvSpPr>
          <p:nvPr>
            <p:ph type="sldImg"/>
          </p:nvPr>
        </p:nvSpPr>
        <p:spPr bwMode="auto">
          <a:noFill/>
          <a:ln>
            <a:solidFill>
              <a:srgbClr val="000000"/>
            </a:solidFill>
            <a:miter lim="800000"/>
            <a:headEnd/>
            <a:tailEnd/>
          </a:ln>
        </p:spPr>
      </p:sp>
      <p:sp>
        <p:nvSpPr>
          <p:cNvPr id="3584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3584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152E1B-8A0A-41C6-B7F0-D82100C95582}" type="slidenum">
              <a:rPr lang="ru-RU">
                <a:cs typeface="Arial" charset="0"/>
              </a:rPr>
              <a:pPr fontAlgn="base">
                <a:spcBef>
                  <a:spcPct val="0"/>
                </a:spcBef>
                <a:spcAft>
                  <a:spcPct val="0"/>
                </a:spcAft>
                <a:defRPr/>
              </a:pPr>
              <a:t>18</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2716EC87-3345-4484-9A53-67DE4639ADE0}" type="datetimeFigureOut">
              <a:rPr lang="ru-RU"/>
              <a:pPr>
                <a:defRPr/>
              </a:pPr>
              <a:t>21.01.2020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FEAFA8D-A7DF-434D-BDA5-5A0A31617D0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4F1D6B10-6385-4160-BAAC-D21C526D7572}" type="datetimeFigureOut">
              <a:rPr lang="ru-RU"/>
              <a:pPr>
                <a:defRPr/>
              </a:pPr>
              <a:t>21.01.2020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67AF373-A890-4E88-A24C-5259208DB9B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2BA0414A-493D-4930-9A57-14606250BA20}" type="datetimeFigureOut">
              <a:rPr lang="ru-RU"/>
              <a:pPr>
                <a:defRPr/>
              </a:pPr>
              <a:t>21.01.2020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6F96822-0460-49A3-88E6-FA1EA1C1364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CB4B34C1-BDBF-4FED-B4CB-4F88506A3DAC}" type="datetimeFigureOut">
              <a:rPr lang="ru-RU"/>
              <a:pPr>
                <a:defRPr/>
              </a:pPr>
              <a:t>21.01.2020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3EA1BB4-09E9-4CD9-84BB-CEFC3AEE0BB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05CFA237-B155-45B7-B395-713FBD270DC5}" type="datetimeFigureOut">
              <a:rPr lang="ru-RU"/>
              <a:pPr>
                <a:defRPr/>
              </a:pPr>
              <a:t>21.01.2020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85B5D94-A5BE-4CCB-AA94-2D3CDFF6C4F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9B1B1A36-8A93-4B89-9C14-32B7656052EA}" type="datetimeFigureOut">
              <a:rPr lang="ru-RU"/>
              <a:pPr>
                <a:defRPr/>
              </a:pPr>
              <a:t>21.01.2020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F3FF453-2FF8-48E6-A003-C3A74AFFFAA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29531894-F711-4009-B0BF-49557F2E8DE1}" type="datetimeFigureOut">
              <a:rPr lang="ru-RU"/>
              <a:pPr>
                <a:defRPr/>
              </a:pPr>
              <a:t>21.01.2020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52ACF9AA-3087-4F1C-8BFA-D2C1BC398FB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2960B86E-3A20-4B45-9EDB-8A52647207D1}" type="datetimeFigureOut">
              <a:rPr lang="ru-RU"/>
              <a:pPr>
                <a:defRPr/>
              </a:pPr>
              <a:t>21.01.2020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48508D1D-4E4B-4414-983F-1DD2E59F14A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EE3BA2C-0684-4D21-8913-1A2486DCF366}" type="datetimeFigureOut">
              <a:rPr lang="ru-RU"/>
              <a:pPr>
                <a:defRPr/>
              </a:pPr>
              <a:t>21.01.2020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4F12F55-449B-4A10-9744-E0D929E4029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0C2DF5E6-FF06-4849-B45A-E9C87A73DAB1}" type="datetimeFigureOut">
              <a:rPr lang="ru-RU"/>
              <a:pPr>
                <a:defRPr/>
              </a:pPr>
              <a:t>21.01.2020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CBA5343-B24F-4A2D-B2E7-357445B85BD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62D446A2-6D2C-4342-972F-35E06C4E8B09}" type="datetimeFigureOut">
              <a:rPr lang="ru-RU"/>
              <a:pPr>
                <a:defRPr/>
              </a:pPr>
              <a:t>21.01.2020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058D578-714A-4D52-94CF-73B111731CF4}"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327B3C1-D774-4FEC-B43A-328DB45B9BF1}" type="datetimeFigureOut">
              <a:rPr lang="ru-RU"/>
              <a:pPr>
                <a:defRPr/>
              </a:pPr>
              <a:t>21.01.2020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55E9907-B164-468E-9233-3E562CD6B34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png"/><Relationship Id="rId9" Type="http://schemas.openxmlformats.org/officeDocument/2006/relationships/image" Target="../media/image10.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3"/>
          <p:cNvSpPr>
            <a:spLocks noGrp="1"/>
          </p:cNvSpPr>
          <p:nvPr>
            <p:ph type="title"/>
          </p:nvPr>
        </p:nvSpPr>
        <p:spPr>
          <a:xfrm>
            <a:off x="141288" y="203200"/>
            <a:ext cx="11830050" cy="869950"/>
          </a:xfrm>
        </p:spPr>
        <p:txBody>
          <a:bodyPr/>
          <a:lstStyle/>
          <a:p>
            <a:pPr algn="ctr" eaLnBrk="1" hangingPunct="1"/>
            <a:r>
              <a:rPr lang="ru-RU" sz="2100" b="1">
                <a:solidFill>
                  <a:srgbClr val="002060"/>
                </a:solidFill>
                <a:latin typeface="Arial" charset="0"/>
                <a:cs typeface="Arial" charset="0"/>
              </a:rPr>
              <a:t>ФГБОУ ВО «</a:t>
            </a:r>
            <a:r>
              <a:rPr lang="ru-RU" altLang="ru-RU" sz="2100" b="1">
                <a:solidFill>
                  <a:srgbClr val="002060"/>
                </a:solidFill>
                <a:latin typeface="Arial" charset="0"/>
                <a:cs typeface="Arial" charset="0"/>
              </a:rPr>
              <a:t>Северный государственный медицинский университет» </a:t>
            </a:r>
            <a:r>
              <a:rPr lang="ru-RU" sz="2100" b="1">
                <a:solidFill>
                  <a:srgbClr val="002060"/>
                </a:solidFill>
                <a:latin typeface="Arial" charset="0"/>
                <a:cs typeface="Arial" charset="0"/>
              </a:rPr>
              <a:t>МЗ РФ</a:t>
            </a:r>
            <a:br>
              <a:rPr lang="ru-RU" sz="2100" b="1">
                <a:solidFill>
                  <a:srgbClr val="002060"/>
                </a:solidFill>
                <a:latin typeface="Arial" charset="0"/>
                <a:cs typeface="Arial" charset="0"/>
              </a:rPr>
            </a:br>
            <a:br>
              <a:rPr lang="ru-RU" sz="2100" b="1">
                <a:solidFill>
                  <a:srgbClr val="002060"/>
                </a:solidFill>
                <a:latin typeface="Arial" charset="0"/>
                <a:cs typeface="Arial" charset="0"/>
              </a:rPr>
            </a:br>
            <a:r>
              <a:rPr lang="ru-RU" sz="2100" b="1">
                <a:solidFill>
                  <a:srgbClr val="002060"/>
                </a:solidFill>
                <a:latin typeface="Arial" charset="0"/>
                <a:cs typeface="Arial" charset="0"/>
              </a:rPr>
              <a:t>Кафедра</a:t>
            </a:r>
            <a:r>
              <a:rPr lang="ru-RU" sz="2100">
                <a:solidFill>
                  <a:srgbClr val="002060"/>
                </a:solidFill>
                <a:latin typeface="Arial" charset="0"/>
                <a:cs typeface="Arial" charset="0"/>
              </a:rPr>
              <a:t> </a:t>
            </a:r>
            <a:r>
              <a:rPr lang="ru-RU" sz="2100" b="1">
                <a:solidFill>
                  <a:srgbClr val="002060"/>
                </a:solidFill>
                <a:latin typeface="Arial" charset="0"/>
                <a:cs typeface="Arial" charset="0"/>
              </a:rPr>
              <a:t>анестезиологии</a:t>
            </a:r>
            <a:r>
              <a:rPr lang="ru-RU" sz="2100">
                <a:solidFill>
                  <a:srgbClr val="002060"/>
                </a:solidFill>
                <a:latin typeface="Arial" charset="0"/>
                <a:cs typeface="Arial" charset="0"/>
              </a:rPr>
              <a:t> </a:t>
            </a:r>
            <a:r>
              <a:rPr lang="ru-RU" sz="2100" b="1">
                <a:solidFill>
                  <a:srgbClr val="002060"/>
                </a:solidFill>
                <a:latin typeface="Arial" charset="0"/>
                <a:cs typeface="Arial" charset="0"/>
              </a:rPr>
              <a:t>и</a:t>
            </a:r>
            <a:r>
              <a:rPr lang="ru-RU" sz="2100">
                <a:solidFill>
                  <a:srgbClr val="002060"/>
                </a:solidFill>
                <a:latin typeface="Arial" charset="0"/>
                <a:cs typeface="Arial" charset="0"/>
              </a:rPr>
              <a:t> </a:t>
            </a:r>
            <a:r>
              <a:rPr lang="ru-RU" sz="2100" b="1">
                <a:solidFill>
                  <a:srgbClr val="002060"/>
                </a:solidFill>
                <a:latin typeface="Arial" charset="0"/>
                <a:cs typeface="Arial" charset="0"/>
              </a:rPr>
              <a:t>реаниматологии</a:t>
            </a:r>
            <a:endParaRPr lang="ru-RU" sz="2100">
              <a:solidFill>
                <a:srgbClr val="002060"/>
              </a:solidFill>
              <a:latin typeface="Arial" charset="0"/>
              <a:cs typeface="Arial" charset="0"/>
            </a:endParaRPr>
          </a:p>
        </p:txBody>
      </p:sp>
      <p:sp>
        <p:nvSpPr>
          <p:cNvPr id="5" name="Объект 4"/>
          <p:cNvSpPr>
            <a:spLocks noGrp="1"/>
          </p:cNvSpPr>
          <p:nvPr>
            <p:ph idx="1"/>
          </p:nvPr>
        </p:nvSpPr>
        <p:spPr>
          <a:xfrm>
            <a:off x="373063" y="2368550"/>
            <a:ext cx="11598275" cy="4352925"/>
          </a:xfrm>
        </p:spPr>
        <p:txBody>
          <a:bodyPr>
            <a:normAutofit/>
          </a:bodyPr>
          <a:lstStyle/>
          <a:p>
            <a:pPr marL="0" indent="0" algn="ctr" eaLnBrk="1" hangingPunct="1">
              <a:lnSpc>
                <a:spcPct val="70000"/>
              </a:lnSpc>
              <a:buFont typeface="Arial" charset="0"/>
              <a:buNone/>
              <a:defRPr/>
            </a:pPr>
            <a:endParaRPr lang="ru-RU" sz="5600" b="1">
              <a:solidFill>
                <a:srgbClr val="FF0000"/>
              </a:solidFill>
              <a:effectLst>
                <a:outerShdw blurRad="38100" dist="38100" dir="2700000" algn="tl">
                  <a:srgbClr val="C0C0C0"/>
                </a:outerShdw>
              </a:effectLst>
            </a:endParaRPr>
          </a:p>
          <a:p>
            <a:pPr marL="0" indent="0" algn="ctr" eaLnBrk="1" hangingPunct="1">
              <a:lnSpc>
                <a:spcPct val="70000"/>
              </a:lnSpc>
              <a:spcBef>
                <a:spcPts val="1400"/>
              </a:spcBef>
              <a:buFont typeface="Arial" charset="0"/>
              <a:buNone/>
              <a:defRPr/>
            </a:pPr>
            <a:r>
              <a:rPr lang="ru-RU" sz="6500" b="1">
                <a:solidFill>
                  <a:srgbClr val="631315"/>
                </a:solidFill>
                <a:latin typeface="Arial" charset="0"/>
                <a:cs typeface="Arial" charset="0"/>
              </a:rPr>
              <a:t>Интубация в сознании</a:t>
            </a:r>
          </a:p>
          <a:p>
            <a:pPr marL="0" indent="0" algn="ctr" eaLnBrk="1" hangingPunct="1">
              <a:lnSpc>
                <a:spcPct val="70000"/>
              </a:lnSpc>
              <a:spcBef>
                <a:spcPts val="1400"/>
              </a:spcBef>
              <a:buFont typeface="Arial" charset="0"/>
              <a:buNone/>
              <a:defRPr/>
            </a:pPr>
            <a:r>
              <a:rPr lang="ru-RU" sz="4000" b="1">
                <a:solidFill>
                  <a:srgbClr val="901C1F"/>
                </a:solidFill>
                <a:latin typeface="Arial" charset="0"/>
                <a:cs typeface="Arial" charset="0"/>
              </a:rPr>
              <a:t>новые рекомендации </a:t>
            </a:r>
            <a:r>
              <a:rPr lang="en-US" sz="4000" b="1">
                <a:solidFill>
                  <a:srgbClr val="901C1F"/>
                </a:solidFill>
                <a:latin typeface="Arial" charset="0"/>
                <a:cs typeface="Arial" charset="0"/>
              </a:rPr>
              <a:t>DAS 2019</a:t>
            </a:r>
            <a:endParaRPr lang="ru-RU" sz="4000" b="1">
              <a:solidFill>
                <a:srgbClr val="901C1F"/>
              </a:solidFill>
            </a:endParaRPr>
          </a:p>
          <a:p>
            <a:pPr marL="0" indent="0" algn="r" eaLnBrk="1" hangingPunct="1">
              <a:lnSpc>
                <a:spcPct val="70000"/>
              </a:lnSpc>
              <a:buFont typeface="Arial" charset="0"/>
              <a:buNone/>
              <a:defRPr/>
            </a:pPr>
            <a:endParaRPr lang="ru-RU" sz="2000" b="1"/>
          </a:p>
          <a:p>
            <a:pPr marL="0" indent="0" algn="r" eaLnBrk="1" hangingPunct="1">
              <a:lnSpc>
                <a:spcPct val="70000"/>
              </a:lnSpc>
              <a:buFont typeface="Arial" charset="0"/>
              <a:buNone/>
              <a:defRPr/>
            </a:pPr>
            <a:r>
              <a:rPr lang="ru-RU" sz="2000" b="1"/>
              <a:t>Выполнили:</a:t>
            </a:r>
            <a:r>
              <a:rPr lang="ru-RU" sz="2000"/>
              <a:t> И.</a:t>
            </a:r>
            <a:r>
              <a:rPr lang="ru-RU" sz="2000">
                <a:latin typeface="Arial" charset="0"/>
              </a:rPr>
              <a:t> </a:t>
            </a:r>
            <a:r>
              <a:rPr lang="ru-RU" sz="2000"/>
              <a:t>С.</a:t>
            </a:r>
            <a:r>
              <a:rPr lang="ru-RU" sz="2000">
                <a:latin typeface="Arial" charset="0"/>
              </a:rPr>
              <a:t> </a:t>
            </a:r>
            <a:r>
              <a:rPr lang="ru-RU" sz="2000"/>
              <a:t>Забалдин, Е.</a:t>
            </a:r>
            <a:r>
              <a:rPr lang="ru-RU" sz="2000">
                <a:latin typeface="Arial" charset="0"/>
              </a:rPr>
              <a:t> </a:t>
            </a:r>
            <a:r>
              <a:rPr lang="ru-RU" sz="2000"/>
              <a:t>Б. Лочехина</a:t>
            </a:r>
          </a:p>
          <a:p>
            <a:pPr marL="0" indent="0" algn="r" eaLnBrk="1" hangingPunct="1">
              <a:lnSpc>
                <a:spcPct val="70000"/>
              </a:lnSpc>
              <a:buFont typeface="Arial" charset="0"/>
              <a:buNone/>
              <a:defRPr/>
            </a:pPr>
            <a:r>
              <a:rPr lang="ru-RU" sz="2000" b="1"/>
              <a:t>Научный руководитель:</a:t>
            </a:r>
            <a:r>
              <a:rPr lang="ru-RU" sz="2000"/>
              <a:t> д.</a:t>
            </a:r>
            <a:r>
              <a:rPr lang="ru-RU" sz="2000">
                <a:latin typeface="Arial" charset="0"/>
              </a:rPr>
              <a:t> </a:t>
            </a:r>
            <a:r>
              <a:rPr lang="ru-RU" sz="2000"/>
              <a:t>м.</a:t>
            </a:r>
            <a:r>
              <a:rPr lang="ru-RU" sz="2000">
                <a:latin typeface="Arial" charset="0"/>
              </a:rPr>
              <a:t> </a:t>
            </a:r>
            <a:r>
              <a:rPr lang="ru-RU" sz="2000"/>
              <a:t>н., проф. Кузьков В.В. </a:t>
            </a:r>
            <a:br>
              <a:rPr lang="ru-RU" sz="2000"/>
            </a:br>
            <a:endParaRPr lang="ru-RU" sz="2000"/>
          </a:p>
          <a:p>
            <a:pPr marL="0" indent="0" algn="r" eaLnBrk="1" hangingPunct="1">
              <a:lnSpc>
                <a:spcPct val="70000"/>
              </a:lnSpc>
              <a:buFont typeface="Arial" charset="0"/>
              <a:buNone/>
              <a:defRPr/>
            </a:pPr>
            <a:endParaRPr lang="ru-RU" sz="2000"/>
          </a:p>
          <a:p>
            <a:pPr marL="0" indent="0" algn="r" eaLnBrk="1" hangingPunct="1">
              <a:lnSpc>
                <a:spcPct val="70000"/>
              </a:lnSpc>
              <a:buFont typeface="Arial" charset="0"/>
              <a:buNone/>
              <a:defRPr/>
            </a:pPr>
            <a:endParaRPr lang="ru-RU" sz="2000"/>
          </a:p>
          <a:p>
            <a:pPr marL="0" indent="0" algn="ctr" eaLnBrk="1" hangingPunct="1">
              <a:lnSpc>
                <a:spcPct val="70000"/>
              </a:lnSpc>
              <a:buFont typeface="Arial" charset="0"/>
              <a:buNone/>
              <a:defRPr/>
            </a:pPr>
            <a:r>
              <a:rPr lang="ru-RU" sz="1700"/>
              <a:t>Архангельск, 2020</a:t>
            </a:r>
            <a:r>
              <a:rPr lang="ru-RU" sz="1700">
                <a:latin typeface="Arial" charset="0"/>
              </a:rPr>
              <a:t> </a:t>
            </a:r>
            <a:r>
              <a:rPr lang="ru-RU" sz="1700"/>
              <a:t>г.</a:t>
            </a:r>
          </a:p>
        </p:txBody>
      </p:sp>
      <p:pic>
        <p:nvPicPr>
          <p:cNvPr id="14339" name="Рисунок 5"/>
          <p:cNvPicPr>
            <a:picLocks noChangeAspect="1"/>
          </p:cNvPicPr>
          <p:nvPr/>
        </p:nvPicPr>
        <p:blipFill>
          <a:blip r:embed="rId2"/>
          <a:srcRect/>
          <a:stretch>
            <a:fillRect/>
          </a:stretch>
        </p:blipFill>
        <p:spPr bwMode="auto">
          <a:xfrm>
            <a:off x="9482138" y="625475"/>
            <a:ext cx="2568575" cy="2570163"/>
          </a:xfrm>
          <a:prstGeom prst="rect">
            <a:avLst/>
          </a:prstGeom>
          <a:noFill/>
          <a:ln w="9525">
            <a:noFill/>
            <a:miter lim="800000"/>
            <a:headEnd/>
            <a:tailEnd/>
          </a:ln>
        </p:spPr>
      </p:pic>
      <p:pic>
        <p:nvPicPr>
          <p:cNvPr id="14340" name="Рисунок 7"/>
          <p:cNvPicPr>
            <a:picLocks noChangeAspect="1"/>
          </p:cNvPicPr>
          <p:nvPr/>
        </p:nvPicPr>
        <p:blipFill>
          <a:blip r:embed="rId3"/>
          <a:srcRect/>
          <a:stretch>
            <a:fillRect/>
          </a:stretch>
        </p:blipFill>
        <p:spPr bwMode="auto">
          <a:xfrm>
            <a:off x="220663" y="625475"/>
            <a:ext cx="2236787" cy="223678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Рисунок 3" descr="C:\Users\Андрей\Desktop\анестезиология\Интубация\Техника ИТвС_отредактировано-1.jpg"/>
          <p:cNvPicPr>
            <a:picLocks noChangeAspect="1" noChangeArrowheads="1"/>
          </p:cNvPicPr>
          <p:nvPr/>
        </p:nvPicPr>
        <p:blipFill>
          <a:blip r:embed="rId3"/>
          <a:srcRect/>
          <a:stretch>
            <a:fillRect/>
          </a:stretch>
        </p:blipFill>
        <p:spPr bwMode="auto">
          <a:xfrm>
            <a:off x="1493838" y="0"/>
            <a:ext cx="8386762" cy="674846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1"/>
          <p:cNvSpPr>
            <a:spLocks noGrp="1"/>
          </p:cNvSpPr>
          <p:nvPr>
            <p:ph type="title"/>
          </p:nvPr>
        </p:nvSpPr>
        <p:spPr>
          <a:xfrm>
            <a:off x="838200" y="-150813"/>
            <a:ext cx="10515600" cy="1325563"/>
          </a:xfrm>
        </p:spPr>
        <p:txBody>
          <a:bodyPr/>
          <a:lstStyle/>
          <a:p>
            <a:pPr algn="ctr" eaLnBrk="1" hangingPunct="1"/>
            <a:r>
              <a:rPr lang="ru-RU" b="1">
                <a:solidFill>
                  <a:srgbClr val="FF0000"/>
                </a:solidFill>
              </a:rPr>
              <a:t>Рекомендации</a:t>
            </a:r>
            <a:endParaRPr lang="ru-RU"/>
          </a:p>
        </p:txBody>
      </p:sp>
      <p:sp>
        <p:nvSpPr>
          <p:cNvPr id="3" name="Объект 2"/>
          <p:cNvSpPr>
            <a:spLocks noGrp="1"/>
          </p:cNvSpPr>
          <p:nvPr>
            <p:ph idx="1"/>
          </p:nvPr>
        </p:nvSpPr>
        <p:spPr>
          <a:xfrm>
            <a:off x="206375" y="914400"/>
            <a:ext cx="11779250" cy="6080125"/>
          </a:xfrm>
        </p:spPr>
        <p:txBody>
          <a:bodyPr rtlCol="0">
            <a:normAutofit fontScale="85000" lnSpcReduction="20000"/>
          </a:bodyPr>
          <a:lstStyle/>
          <a:p>
            <a:pPr eaLnBrk="1" fontAlgn="auto" hangingPunct="1">
              <a:spcAft>
                <a:spcPts val="0"/>
              </a:spcAft>
              <a:buFont typeface="Arial" panose="020B0604020202020204" pitchFamily="34" charset="0"/>
              <a:buChar char="•"/>
              <a:defRPr/>
            </a:pPr>
            <a:r>
              <a:rPr lang="ru-RU" b="1" dirty="0"/>
              <a:t>При наличии предикторов трудных дыхательных путей: </a:t>
            </a:r>
            <a:r>
              <a:rPr lang="ru-RU" dirty="0"/>
              <a:t>рассмотреть возможность выполнения </a:t>
            </a:r>
            <a:r>
              <a:rPr lang="ru-RU" b="1" dirty="0"/>
              <a:t>интубации в сознании</a:t>
            </a:r>
            <a:r>
              <a:rPr lang="ru-RU" dirty="0"/>
              <a:t>;</a:t>
            </a:r>
          </a:p>
          <a:p>
            <a:pPr eaLnBrk="1" fontAlgn="auto" hangingPunct="1">
              <a:spcAft>
                <a:spcPts val="0"/>
              </a:spcAft>
              <a:buFont typeface="Arial" panose="020B0604020202020204" pitchFamily="34" charset="0"/>
              <a:buChar char="•"/>
              <a:defRPr/>
            </a:pPr>
            <a:r>
              <a:rPr lang="ru-RU" dirty="0"/>
              <a:t>Когнитивная помощь (чек-лист): рекомендована до и во время выполнения интубации в сознании;</a:t>
            </a:r>
          </a:p>
          <a:p>
            <a:pPr eaLnBrk="1" fontAlgn="auto" hangingPunct="1">
              <a:spcAft>
                <a:spcPts val="0"/>
              </a:spcAft>
              <a:buFont typeface="Arial" panose="020B0604020202020204" pitchFamily="34" charset="0"/>
              <a:buChar char="•"/>
              <a:defRPr/>
            </a:pPr>
            <a:r>
              <a:rPr lang="ru-RU" b="1" dirty="0"/>
              <a:t>Во всех случаях интубации </a:t>
            </a:r>
            <a:r>
              <a:rPr lang="ru-RU" dirty="0"/>
              <a:t>в сознании следует обеспечить поддержку кислородом;</a:t>
            </a:r>
          </a:p>
          <a:p>
            <a:pPr eaLnBrk="1" fontAlgn="auto" hangingPunct="1">
              <a:spcAft>
                <a:spcPts val="0"/>
              </a:spcAft>
              <a:buFont typeface="Arial" panose="020B0604020202020204" pitchFamily="34" charset="0"/>
              <a:buChar char="•"/>
              <a:defRPr/>
            </a:pPr>
            <a:r>
              <a:rPr lang="ru-RU" b="1" dirty="0"/>
              <a:t>Во всех случая</a:t>
            </a:r>
            <a:r>
              <a:rPr lang="ru-RU" dirty="0"/>
              <a:t> должна быть обеспечена и протестирована эффективная местная анестезия верхних дыхательных путей. Максимальная доза </a:t>
            </a:r>
            <a:r>
              <a:rPr lang="ru-RU" dirty="0" err="1"/>
              <a:t>лидокаина</a:t>
            </a:r>
            <a:r>
              <a:rPr lang="ru-RU" dirty="0"/>
              <a:t>, которую не следует превышать – 9 мг/кг сухой массы тела;</a:t>
            </a:r>
          </a:p>
          <a:p>
            <a:pPr eaLnBrk="1" fontAlgn="auto" hangingPunct="1">
              <a:spcAft>
                <a:spcPts val="0"/>
              </a:spcAft>
              <a:buFont typeface="Arial" panose="020B0604020202020204" pitchFamily="34" charset="0"/>
              <a:buChar char="•"/>
              <a:defRPr/>
            </a:pPr>
            <a:r>
              <a:rPr lang="ru-RU" dirty="0"/>
              <a:t>Может быть полезным использование минимальной </a:t>
            </a:r>
            <a:r>
              <a:rPr lang="ru-RU" dirty="0" err="1"/>
              <a:t>седации</a:t>
            </a:r>
            <a:r>
              <a:rPr lang="ru-RU" dirty="0"/>
              <a:t>. В идеальных условиях </a:t>
            </a:r>
            <a:r>
              <a:rPr lang="ru-RU" dirty="0" err="1"/>
              <a:t>седация</a:t>
            </a:r>
            <a:r>
              <a:rPr lang="ru-RU" dirty="0"/>
              <a:t> обеспечивается независимым врачом. Не следует использовать </a:t>
            </a:r>
            <a:r>
              <a:rPr lang="ru-RU" dirty="0" err="1"/>
              <a:t>седацию</a:t>
            </a:r>
            <a:r>
              <a:rPr lang="ru-RU" dirty="0"/>
              <a:t> как дополнение к местной анестезии;</a:t>
            </a:r>
          </a:p>
          <a:p>
            <a:pPr eaLnBrk="1" fontAlgn="auto" hangingPunct="1">
              <a:spcAft>
                <a:spcPts val="0"/>
              </a:spcAft>
              <a:buFont typeface="Arial" panose="020B0604020202020204" pitchFamily="34" charset="0"/>
              <a:buChar char="•"/>
              <a:defRPr/>
            </a:pPr>
            <a:r>
              <a:rPr lang="ru-RU" dirty="0"/>
              <a:t>Количество попыток следует ограничивать до трёх, с возможностью выполнения одной дополнительной попытки опытным оператором (3+1);</a:t>
            </a:r>
          </a:p>
          <a:p>
            <a:pPr eaLnBrk="1" fontAlgn="auto" hangingPunct="1">
              <a:spcAft>
                <a:spcPts val="0"/>
              </a:spcAft>
              <a:buFont typeface="Arial" panose="020B0604020202020204" pitchFamily="34" charset="0"/>
              <a:buChar char="•"/>
              <a:defRPr/>
            </a:pPr>
            <a:r>
              <a:rPr lang="ru-RU" b="1" dirty="0"/>
              <a:t>Анестезию следует выполнять только после подтверждения правильного положения трахеальной трубки методом двойной проверки (визуальное подтверждение + </a:t>
            </a:r>
            <a:r>
              <a:rPr lang="ru-RU" b="1" dirty="0" err="1"/>
              <a:t>капнография</a:t>
            </a:r>
            <a:r>
              <a:rPr lang="ru-RU" b="1" dirty="0"/>
              <a:t>);</a:t>
            </a:r>
          </a:p>
          <a:p>
            <a:pPr eaLnBrk="1" fontAlgn="auto" hangingPunct="1">
              <a:spcAft>
                <a:spcPts val="0"/>
              </a:spcAft>
              <a:buFont typeface="Arial" panose="020B0604020202020204" pitchFamily="34" charset="0"/>
              <a:buChar char="•"/>
              <a:defRPr/>
            </a:pPr>
            <a:r>
              <a:rPr lang="ru-RU" dirty="0"/>
              <a:t>Всем отделениям следует оказывать содействие анестезиологам в приобретении компетенции и поддержании навыков интубации в сознании.</a:t>
            </a:r>
          </a:p>
          <a:p>
            <a:pPr eaLnBrk="1" fontAlgn="auto" hangingPunct="1">
              <a:spcAft>
                <a:spcPts val="0"/>
              </a:spcAft>
              <a:buFont typeface="Arial" panose="020B0604020202020204" pitchFamily="34" charset="0"/>
              <a:buChar char="•"/>
              <a:defRPr/>
            </a:pPr>
            <a:endParaRPr lang="ru-RU" dirty="0"/>
          </a:p>
        </p:txBody>
      </p:sp>
      <p:sp>
        <p:nvSpPr>
          <p:cNvPr id="4" name="Прямоугольник 3"/>
          <p:cNvSpPr>
            <a:spLocks noChangeArrowheads="1"/>
          </p:cNvSpPr>
          <p:nvPr/>
        </p:nvSpPr>
        <p:spPr bwMode="auto">
          <a:xfrm>
            <a:off x="206375" y="2143125"/>
            <a:ext cx="11476038" cy="3752850"/>
          </a:xfrm>
          <a:prstGeom prst="rect">
            <a:avLst/>
          </a:prstGeom>
          <a:solidFill>
            <a:schemeClr val="accent2">
              <a:alpha val="20000"/>
            </a:schemeClr>
          </a:solidFill>
          <a:ln w="25400" algn="ctr">
            <a:solidFill>
              <a:srgbClr val="FF0000"/>
            </a:solidFill>
            <a:miter lim="800000"/>
            <a:headEnd/>
            <a:tailEnd/>
          </a:ln>
        </p:spPr>
        <p:txBody>
          <a:bodyPr anchor="ctr"/>
          <a:lstStyle/>
          <a:p>
            <a:pPr algn="ctr" fontAlgn="auto">
              <a:spcBef>
                <a:spcPts val="0"/>
              </a:spcBef>
              <a:spcAft>
                <a:spcPts val="0"/>
              </a:spcAft>
              <a:defRPr/>
            </a:pPr>
            <a:endParaRPr lang="ru-RU">
              <a:solidFill>
                <a:schemeClr val="dk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Рисунок 3"/>
          <p:cNvPicPr>
            <a:picLocks noChangeAspect="1"/>
          </p:cNvPicPr>
          <p:nvPr/>
        </p:nvPicPr>
        <p:blipFill>
          <a:blip r:embed="rId2"/>
          <a:srcRect/>
          <a:stretch>
            <a:fillRect/>
          </a:stretch>
        </p:blipFill>
        <p:spPr bwMode="auto">
          <a:xfrm>
            <a:off x="207963" y="131763"/>
            <a:ext cx="4370387" cy="2120900"/>
          </a:xfrm>
          <a:prstGeom prst="rect">
            <a:avLst/>
          </a:prstGeom>
          <a:noFill/>
          <a:ln w="9525">
            <a:noFill/>
            <a:miter lim="800000"/>
            <a:headEnd/>
            <a:tailEnd/>
          </a:ln>
        </p:spPr>
      </p:pic>
      <p:sp>
        <p:nvSpPr>
          <p:cNvPr id="28674" name="Прямоугольник 4"/>
          <p:cNvSpPr>
            <a:spLocks noChangeArrowheads="1"/>
          </p:cNvSpPr>
          <p:nvPr/>
        </p:nvSpPr>
        <p:spPr bwMode="auto">
          <a:xfrm>
            <a:off x="4725988" y="306388"/>
            <a:ext cx="6096000" cy="1384300"/>
          </a:xfrm>
          <a:prstGeom prst="rect">
            <a:avLst/>
          </a:prstGeom>
          <a:noFill/>
          <a:ln w="9525">
            <a:noFill/>
            <a:miter lim="800000"/>
            <a:headEnd/>
            <a:tailEnd/>
          </a:ln>
        </p:spPr>
        <p:txBody>
          <a:bodyPr>
            <a:spAutoFit/>
          </a:bodyPr>
          <a:lstStyle/>
          <a:p>
            <a:r>
              <a:rPr lang="ru-RU" sz="2800" b="1">
                <a:latin typeface="Calibri" pitchFamily="34" charset="0"/>
              </a:rPr>
              <a:t>Во всех случаях интубации </a:t>
            </a:r>
            <a:r>
              <a:rPr lang="ru-RU" sz="2800">
                <a:latin typeface="Calibri" pitchFamily="34" charset="0"/>
              </a:rPr>
              <a:t>в сознании следует обеспечить поддержку кислородом</a:t>
            </a:r>
          </a:p>
        </p:txBody>
      </p:sp>
      <p:pic>
        <p:nvPicPr>
          <p:cNvPr id="28675" name="Рисунок 5"/>
          <p:cNvPicPr>
            <a:picLocks noChangeAspect="1"/>
          </p:cNvPicPr>
          <p:nvPr/>
        </p:nvPicPr>
        <p:blipFill>
          <a:blip r:embed="rId3"/>
          <a:srcRect/>
          <a:stretch>
            <a:fillRect/>
          </a:stretch>
        </p:blipFill>
        <p:spPr bwMode="auto">
          <a:xfrm>
            <a:off x="6418263" y="1985963"/>
            <a:ext cx="5670550" cy="403066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1"/>
          <p:cNvSpPr>
            <a:spLocks noGrp="1"/>
          </p:cNvSpPr>
          <p:nvPr>
            <p:ph type="title"/>
          </p:nvPr>
        </p:nvSpPr>
        <p:spPr>
          <a:xfrm>
            <a:off x="698500" y="17463"/>
            <a:ext cx="10515600" cy="1325562"/>
          </a:xfrm>
        </p:spPr>
        <p:txBody>
          <a:bodyPr/>
          <a:lstStyle/>
          <a:p>
            <a:pPr algn="ctr" eaLnBrk="1" hangingPunct="1"/>
            <a:r>
              <a:rPr lang="ru-RU" b="1">
                <a:solidFill>
                  <a:srgbClr val="FF0000"/>
                </a:solidFill>
                <a:latin typeface="Calibri" pitchFamily="34" charset="0"/>
              </a:rPr>
              <a:t>Кислород</a:t>
            </a:r>
            <a:br>
              <a:rPr lang="ru-RU" b="1">
                <a:solidFill>
                  <a:srgbClr val="FF0000"/>
                </a:solidFill>
                <a:latin typeface="Calibri" pitchFamily="34" charset="0"/>
              </a:rPr>
            </a:br>
            <a:endParaRPr lang="ru-RU" b="1">
              <a:solidFill>
                <a:srgbClr val="FF0000"/>
              </a:solidFill>
              <a:latin typeface="Calibri" pitchFamily="34" charset="0"/>
            </a:endParaRPr>
          </a:p>
        </p:txBody>
      </p:sp>
      <p:sp>
        <p:nvSpPr>
          <p:cNvPr id="29698" name="Объект 2"/>
          <p:cNvSpPr>
            <a:spLocks noGrp="1"/>
          </p:cNvSpPr>
          <p:nvPr>
            <p:ph idx="1"/>
          </p:nvPr>
        </p:nvSpPr>
        <p:spPr>
          <a:xfrm>
            <a:off x="74613" y="681038"/>
            <a:ext cx="7045325" cy="3967162"/>
          </a:xfrm>
        </p:spPr>
        <p:txBody>
          <a:bodyPr/>
          <a:lstStyle/>
          <a:p>
            <a:pPr eaLnBrk="1" hangingPunct="1"/>
            <a:r>
              <a:rPr lang="ru-RU" sz="2400"/>
              <a:t>У пациентов, получающих седацию, назначение кислорода показало снижение частоты десатурации при сравнении с воздухом. Британские, Европейские и америкнские</a:t>
            </a:r>
            <a:r>
              <a:rPr lang="en-US" sz="2400"/>
              <a:t> </a:t>
            </a:r>
            <a:r>
              <a:rPr lang="ru-RU" sz="2400"/>
              <a:t>рекомендации по седации предлагают применение дополнительного кислорода.</a:t>
            </a:r>
          </a:p>
          <a:p>
            <a:pPr eaLnBrk="1" hangingPunct="1"/>
            <a:r>
              <a:rPr lang="ru-RU" sz="2400"/>
              <a:t>В то время как местная анестезия дыхательных путей сама по себе  редко может быть связана с десатурацией и обструкцией дыхательных путей, нет значительной разницы  в частоте развития десатурации между техниками ИТС:ГБ и ИТС:ВЛ.</a:t>
            </a:r>
          </a:p>
        </p:txBody>
      </p:sp>
      <p:pic>
        <p:nvPicPr>
          <p:cNvPr id="29699" name="Рисунок 6"/>
          <p:cNvPicPr>
            <a:picLocks noChangeAspect="1"/>
          </p:cNvPicPr>
          <p:nvPr/>
        </p:nvPicPr>
        <p:blipFill>
          <a:blip r:embed="rId2"/>
          <a:srcRect/>
          <a:stretch>
            <a:fillRect/>
          </a:stretch>
        </p:blipFill>
        <p:spPr bwMode="auto">
          <a:xfrm>
            <a:off x="7240588" y="979488"/>
            <a:ext cx="4700587" cy="3340100"/>
          </a:xfrm>
          <a:prstGeom prst="rect">
            <a:avLst/>
          </a:prstGeom>
          <a:noFill/>
          <a:ln w="9525">
            <a:noFill/>
            <a:miter lim="800000"/>
            <a:headEnd/>
            <a:tailEnd/>
          </a:ln>
        </p:spPr>
      </p:pic>
      <p:sp>
        <p:nvSpPr>
          <p:cNvPr id="29700" name="Прямоугольник 7"/>
          <p:cNvSpPr>
            <a:spLocks noChangeArrowheads="1"/>
          </p:cNvSpPr>
          <p:nvPr/>
        </p:nvSpPr>
        <p:spPr bwMode="auto">
          <a:xfrm>
            <a:off x="315913" y="5097463"/>
            <a:ext cx="11690350" cy="1187450"/>
          </a:xfrm>
          <a:prstGeom prst="rect">
            <a:avLst/>
          </a:prstGeom>
          <a:noFill/>
          <a:ln w="9525">
            <a:noFill/>
            <a:miter lim="800000"/>
            <a:headEnd/>
            <a:tailEnd/>
          </a:ln>
        </p:spPr>
        <p:txBody>
          <a:bodyPr>
            <a:spAutoFit/>
          </a:bodyPr>
          <a:lstStyle/>
          <a:p>
            <a:r>
              <a:rPr lang="ru-RU" sz="2400" b="1">
                <a:latin typeface="Calibri" pitchFamily="34" charset="0"/>
              </a:rPr>
              <a:t>Рекомендуется назначение кислородотерапии в течение ИТС </a:t>
            </a:r>
            <a:r>
              <a:rPr lang="ru-RU" sz="2400">
                <a:latin typeface="Calibri" pitchFamily="34" charset="0"/>
              </a:rPr>
              <a:t>(</a:t>
            </a:r>
            <a:r>
              <a:rPr lang="en-US" sz="2400">
                <a:latin typeface="Calibri" pitchFamily="34" charset="0"/>
              </a:rPr>
              <a:t>Grade B</a:t>
            </a:r>
            <a:r>
              <a:rPr lang="ru-RU" sz="2400">
                <a:latin typeface="Calibri" pitchFamily="34" charset="0"/>
              </a:rPr>
              <a:t>). Кислородотерапию следует начинать по прибытии пациента на процедуру и продолжаться на протяжении всей манипуляции.</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1388" y="103188"/>
            <a:ext cx="10515600" cy="1325562"/>
          </a:xfrm>
        </p:spPr>
        <p:txBody>
          <a:bodyPr rtlCol="0">
            <a:normAutofit/>
          </a:bodyPr>
          <a:lstStyle/>
          <a:p>
            <a:pPr algn="ctr" eaLnBrk="1" fontAlgn="auto" hangingPunct="1">
              <a:spcAft>
                <a:spcPts val="0"/>
              </a:spcAft>
              <a:defRPr/>
            </a:pPr>
            <a:r>
              <a:rPr lang="ru-RU" b="1" dirty="0" err="1">
                <a:solidFill>
                  <a:srgbClr val="FF0000"/>
                </a:solidFill>
                <a:latin typeface="+mn-lt"/>
              </a:rPr>
              <a:t>Топикализация</a:t>
            </a:r>
            <a:r>
              <a:rPr lang="ru-RU" b="1" dirty="0">
                <a:solidFill>
                  <a:srgbClr val="FF0000"/>
                </a:solidFill>
                <a:latin typeface="+mn-lt"/>
              </a:rPr>
              <a:t> (МА дыхательных путей)</a:t>
            </a:r>
            <a:br>
              <a:rPr lang="ru-RU" b="1" dirty="0">
                <a:solidFill>
                  <a:srgbClr val="FF0000"/>
                </a:solidFill>
                <a:latin typeface="+mn-lt"/>
              </a:rPr>
            </a:br>
            <a:endParaRPr lang="ru-RU" b="1" dirty="0">
              <a:solidFill>
                <a:srgbClr val="FF0000"/>
              </a:solidFill>
              <a:latin typeface="+mn-lt"/>
            </a:endParaRPr>
          </a:p>
        </p:txBody>
      </p:sp>
      <p:sp>
        <p:nvSpPr>
          <p:cNvPr id="30722" name="Объект 2"/>
          <p:cNvSpPr>
            <a:spLocks noGrp="1"/>
          </p:cNvSpPr>
          <p:nvPr>
            <p:ph idx="1"/>
          </p:nvPr>
        </p:nvSpPr>
        <p:spPr>
          <a:xfrm>
            <a:off x="298450" y="873125"/>
            <a:ext cx="11747500" cy="5984875"/>
          </a:xfrm>
        </p:spPr>
        <p:txBody>
          <a:bodyPr/>
          <a:lstStyle/>
          <a:p>
            <a:pPr eaLnBrk="1" hangingPunct="1"/>
            <a:r>
              <a:rPr lang="ru-RU" sz="2400" dirty="0" err="1"/>
              <a:t>Вазоконстрикция</a:t>
            </a:r>
            <a:r>
              <a:rPr lang="ru-RU" sz="2400" dirty="0"/>
              <a:t> носового канала снижает частоту развития носовых кровотечений. Рекомендуется использование местных назальных анестетиков до </a:t>
            </a:r>
            <a:r>
              <a:rPr lang="ru-RU" sz="2400" dirty="0" err="1"/>
              <a:t>назотрахеальной</a:t>
            </a:r>
            <a:r>
              <a:rPr lang="ru-RU" sz="2400" dirty="0"/>
              <a:t> интубации (</a:t>
            </a:r>
            <a:r>
              <a:rPr lang="en-US" sz="2400" dirty="0"/>
              <a:t>Grade A</a:t>
            </a:r>
            <a:r>
              <a:rPr lang="ru-RU" sz="2400" dirty="0"/>
              <a:t>). </a:t>
            </a:r>
          </a:p>
          <a:p>
            <a:pPr eaLnBrk="1" hangingPunct="1"/>
            <a:r>
              <a:rPr lang="ru-RU" sz="2400" dirty="0"/>
              <a:t>При топическом применении лидокаина доза не должна превышать 9 мг/кг идеальной массы тела (</a:t>
            </a:r>
            <a:r>
              <a:rPr lang="en-US" sz="2400" dirty="0"/>
              <a:t>Grade C</a:t>
            </a:r>
            <a:r>
              <a:rPr lang="ru-RU" sz="2400" dirty="0"/>
              <a:t>). </a:t>
            </a:r>
          </a:p>
          <a:p>
            <a:pPr eaLnBrk="1" hangingPunct="1"/>
            <a:r>
              <a:rPr lang="ru-RU" sz="2400" dirty="0"/>
              <a:t>Во внимание должна приниматься суммарная доза всех МА, несмотря на пути введения (регионарная анестезия или хирургическая инфильтрация (</a:t>
            </a:r>
            <a:r>
              <a:rPr lang="en-US" sz="2400" dirty="0"/>
              <a:t>Grade D</a:t>
            </a:r>
            <a:r>
              <a:rPr lang="ru-RU" sz="2400" dirty="0"/>
              <a:t>).</a:t>
            </a:r>
          </a:p>
          <a:p>
            <a:pPr eaLnBrk="1" hangingPunct="1"/>
            <a:r>
              <a:rPr lang="ru-RU" sz="2400" b="1" dirty="0"/>
              <a:t>Некоторые исследования показали, что пониженные</a:t>
            </a:r>
            <a:r>
              <a:rPr lang="en-US" sz="2400" b="1" dirty="0"/>
              <a:t> </a:t>
            </a:r>
            <a:r>
              <a:rPr lang="ru-RU" sz="2400" b="1" dirty="0"/>
              <a:t>концентрации лидокаина столь же эффективны, что и повышенные, хоть они и  могут быть ассоциированы с более быстрым началом анестезии дыхательных путей.</a:t>
            </a:r>
          </a:p>
          <a:p>
            <a:pPr eaLnBrk="1" hangingPunct="1"/>
            <a:r>
              <a:rPr lang="ru-RU" sz="2400" dirty="0"/>
              <a:t>Использование кокаина для </a:t>
            </a:r>
            <a:r>
              <a:rPr lang="ru-RU" sz="2400" dirty="0" err="1"/>
              <a:t>топикализации</a:t>
            </a:r>
            <a:r>
              <a:rPr lang="ru-RU" sz="2400" dirty="0"/>
              <a:t> и </a:t>
            </a:r>
            <a:r>
              <a:rPr lang="ru-RU" sz="2400" dirty="0" err="1"/>
              <a:t>вазоконстрикции</a:t>
            </a:r>
            <a:r>
              <a:rPr lang="ru-RU" sz="2400" dirty="0"/>
              <a:t> может быть связано с токсическими сердечно – сосудистыми осложнениями, в то время как его анальгетическая эффективность во время введения </a:t>
            </a:r>
            <a:r>
              <a:rPr lang="ru-RU" sz="2400" dirty="0" err="1"/>
              <a:t>назотрахеальной</a:t>
            </a:r>
            <a:r>
              <a:rPr lang="ru-RU" sz="2400" dirty="0"/>
              <a:t> трубки не лучше, чем у смеси 5% лидокаина и 2,5мл 0,5% </a:t>
            </a:r>
            <a:r>
              <a:rPr lang="ru-RU" sz="2400" dirty="0" err="1"/>
              <a:t>фенилэфрина</a:t>
            </a:r>
            <a:r>
              <a:rPr lang="ru-RU" sz="2400" dirty="0"/>
              <a:t> (</a:t>
            </a:r>
            <a:r>
              <a:rPr lang="ru-RU" sz="2400" dirty="0" err="1"/>
              <a:t>мезатона</a:t>
            </a:r>
            <a:r>
              <a:rPr lang="ru-RU" sz="2400" dirty="0"/>
              <a:t>).</a:t>
            </a:r>
          </a:p>
          <a:p>
            <a:pPr eaLnBrk="1" hangingPunct="1"/>
            <a:r>
              <a:rPr lang="ru-RU" sz="2400" dirty="0"/>
              <a:t>В данной ситуации, кокаин не рекомендуется к использованию, уступая место комбинации </a:t>
            </a:r>
            <a:r>
              <a:rPr lang="ru-RU" sz="2400" dirty="0" err="1"/>
              <a:t>фенилэфрина</a:t>
            </a:r>
            <a:r>
              <a:rPr lang="ru-RU" sz="2400" dirty="0"/>
              <a:t> и лидокаина.</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a:xfrm>
            <a:off x="838200" y="112713"/>
            <a:ext cx="10515600" cy="1146175"/>
          </a:xfrm>
        </p:spPr>
        <p:txBody>
          <a:bodyPr/>
          <a:lstStyle/>
          <a:p>
            <a:pPr algn="ctr" eaLnBrk="1" hangingPunct="1"/>
            <a:r>
              <a:rPr lang="ru-RU" sz="4000" b="1">
                <a:solidFill>
                  <a:srgbClr val="FF0000"/>
                </a:solidFill>
                <a:latin typeface="Calibri" pitchFamily="34" charset="0"/>
              </a:rPr>
              <a:t>Подготовка дыхательных путей</a:t>
            </a:r>
            <a:br>
              <a:rPr lang="ru-RU" sz="4000" b="1">
                <a:solidFill>
                  <a:srgbClr val="FF0000"/>
                </a:solidFill>
                <a:latin typeface="Calibri" pitchFamily="34" charset="0"/>
              </a:rPr>
            </a:br>
            <a:endParaRPr lang="ru-RU" sz="4000">
              <a:latin typeface="Calibri" pitchFamily="34" charset="0"/>
            </a:endParaRPr>
          </a:p>
        </p:txBody>
      </p:sp>
      <p:sp>
        <p:nvSpPr>
          <p:cNvPr id="31746" name="Объект 2"/>
          <p:cNvSpPr>
            <a:spLocks noGrp="1"/>
          </p:cNvSpPr>
          <p:nvPr>
            <p:ph idx="1"/>
          </p:nvPr>
        </p:nvSpPr>
        <p:spPr>
          <a:xfrm>
            <a:off x="261938" y="931863"/>
            <a:ext cx="11091862" cy="5168900"/>
          </a:xfrm>
        </p:spPr>
        <p:txBody>
          <a:bodyPr/>
          <a:lstStyle/>
          <a:p>
            <a:pPr eaLnBrk="1" hangingPunct="1"/>
            <a:r>
              <a:rPr lang="ru-RU"/>
              <a:t>Применение препаратов, снижающих секрецию слюны, не обязательны при выполнении ИТС. Могут быть ассоциированы с нежелательными клиническими последствиями. </a:t>
            </a:r>
          </a:p>
          <a:p>
            <a:pPr eaLnBrk="1" hangingPunct="1"/>
            <a:r>
              <a:rPr lang="ru-RU" i="1"/>
              <a:t>Доказательная база в поддержку их применения при ИТС ограничена,  однако у пациентов под анестезией, четкость визуализации  при использовании гибкого бронхоскопа может быть улучшена.</a:t>
            </a:r>
          </a:p>
          <a:p>
            <a:pPr eaLnBrk="1" hangingPunct="1"/>
            <a:endParaRPr lang="ru-RU"/>
          </a:p>
        </p:txBody>
      </p:sp>
      <p:pic>
        <p:nvPicPr>
          <p:cNvPr id="31747" name="Рисунок 4"/>
          <p:cNvPicPr>
            <a:picLocks noChangeAspect="1"/>
          </p:cNvPicPr>
          <p:nvPr/>
        </p:nvPicPr>
        <p:blipFill>
          <a:blip r:embed="rId2"/>
          <a:srcRect/>
          <a:stretch>
            <a:fillRect/>
          </a:stretch>
        </p:blipFill>
        <p:spPr bwMode="auto">
          <a:xfrm>
            <a:off x="6678613" y="3592513"/>
            <a:ext cx="5513387" cy="3049587"/>
          </a:xfrm>
          <a:prstGeom prst="rect">
            <a:avLst/>
          </a:prstGeom>
          <a:noFill/>
          <a:ln w="9525">
            <a:noFill/>
            <a:miter lim="800000"/>
            <a:headEnd/>
            <a:tailEnd/>
          </a:ln>
        </p:spPr>
      </p:pic>
      <p:sp>
        <p:nvSpPr>
          <p:cNvPr id="31748" name="Прямоугольник 5"/>
          <p:cNvSpPr>
            <a:spLocks noChangeArrowheads="1"/>
          </p:cNvSpPr>
          <p:nvPr/>
        </p:nvSpPr>
        <p:spPr bwMode="auto">
          <a:xfrm>
            <a:off x="344488" y="3883025"/>
            <a:ext cx="6096000" cy="2647950"/>
          </a:xfrm>
          <a:prstGeom prst="rect">
            <a:avLst/>
          </a:prstGeom>
          <a:noFill/>
          <a:ln w="9525">
            <a:noFill/>
            <a:miter lim="800000"/>
            <a:headEnd/>
            <a:tailEnd/>
          </a:ln>
        </p:spPr>
        <p:txBody>
          <a:bodyPr>
            <a:spAutoFit/>
          </a:bodyPr>
          <a:lstStyle/>
          <a:p>
            <a:r>
              <a:rPr lang="ru-RU" sz="2400" b="1">
                <a:latin typeface="Calibri" pitchFamily="34" charset="0"/>
              </a:rPr>
              <a:t>При использовании препаратов, снижающих секрецию слюны внутримышечно, их следует применить за 40-60 минут до выполнения ИТС для того, чтобы выполнение манипуляции совпало с пиком их эффекта.</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3113" y="95250"/>
            <a:ext cx="10515600" cy="1042988"/>
          </a:xfrm>
        </p:spPr>
        <p:txBody>
          <a:bodyPr rtlCol="0">
            <a:normAutofit fontScale="90000"/>
          </a:bodyPr>
          <a:lstStyle/>
          <a:p>
            <a:pPr algn="ctr" eaLnBrk="1" fontAlgn="auto" hangingPunct="1">
              <a:spcAft>
                <a:spcPts val="0"/>
              </a:spcAft>
              <a:defRPr/>
            </a:pPr>
            <a:r>
              <a:rPr lang="ru-RU" b="1" dirty="0" err="1">
                <a:solidFill>
                  <a:srgbClr val="FF0000"/>
                </a:solidFill>
                <a:latin typeface="+mn-lt"/>
              </a:rPr>
              <a:t>Седация</a:t>
            </a:r>
            <a:br>
              <a:rPr lang="ru-RU" b="1" dirty="0">
                <a:solidFill>
                  <a:srgbClr val="FF0000"/>
                </a:solidFill>
                <a:latin typeface="+mn-lt"/>
              </a:rPr>
            </a:br>
            <a:endParaRPr lang="ru-RU" b="1" dirty="0">
              <a:solidFill>
                <a:srgbClr val="FF0000"/>
              </a:solidFill>
              <a:latin typeface="+mn-lt"/>
            </a:endParaRPr>
          </a:p>
        </p:txBody>
      </p:sp>
      <p:sp>
        <p:nvSpPr>
          <p:cNvPr id="32770" name="Объект 2"/>
          <p:cNvSpPr>
            <a:spLocks noGrp="1"/>
          </p:cNvSpPr>
          <p:nvPr>
            <p:ph idx="1"/>
          </p:nvPr>
        </p:nvSpPr>
        <p:spPr>
          <a:xfrm>
            <a:off x="447675" y="820738"/>
            <a:ext cx="11439525" cy="5813425"/>
          </a:xfrm>
        </p:spPr>
        <p:txBody>
          <a:bodyPr/>
          <a:lstStyle/>
          <a:p>
            <a:pPr eaLnBrk="1" hangingPunct="1">
              <a:spcBef>
                <a:spcPts val="1300"/>
              </a:spcBef>
            </a:pPr>
            <a:r>
              <a:rPr lang="ru-RU" sz="2600"/>
              <a:t>ИТС может быть эффективно и безопасно выполнена без седации. </a:t>
            </a:r>
          </a:p>
          <a:p>
            <a:pPr eaLnBrk="1" hangingPunct="1">
              <a:spcBef>
                <a:spcPts val="1300"/>
              </a:spcBef>
            </a:pPr>
            <a:r>
              <a:rPr lang="ru-RU" sz="2600"/>
              <a:t>Минимальная седация определяется как </a:t>
            </a:r>
            <a:r>
              <a:rPr lang="ru-RU" sz="2600" i="1"/>
              <a:t>«медикаментозно вызванное состояние, в течение которого пациент нормально отвечает на вербальные команды, в то время как дыхательные пути, спонтанная вентиляция и сердечно-сосудистая функция интактны». </a:t>
            </a:r>
          </a:p>
          <a:p>
            <a:pPr eaLnBrk="1" hangingPunct="1">
              <a:spcBef>
                <a:spcPts val="1300"/>
              </a:spcBef>
            </a:pPr>
            <a:r>
              <a:rPr lang="ru-RU" sz="2600"/>
              <a:t>Применение ремифентанила и дексмедетомидина ассоциировано с высоким уровнем удовлетворенности пациента и низким риском чрезмерной седации и обструкции. Для не-анестезиологов монотерапия является наиболее безопасным решением и если применяется, подходят  ремифентанил или дексмедетомидин (</a:t>
            </a:r>
            <a:r>
              <a:rPr lang="en-US" sz="2600"/>
              <a:t>Grade A</a:t>
            </a:r>
            <a:r>
              <a:rPr lang="ru-RU" sz="2600"/>
              <a:t>).</a:t>
            </a:r>
          </a:p>
          <a:p>
            <a:pPr eaLnBrk="1" hangingPunct="1">
              <a:spcBef>
                <a:spcPts val="1300"/>
              </a:spcBef>
            </a:pPr>
            <a:r>
              <a:rPr lang="ru-RU" sz="2600" b="1"/>
              <a:t>Пропофол, как препарат для моноседации, ассоциирован с намного более высоким риском чрезмерной седации, кашлем и обструкцией дыхательных путей, чем ремифентанил, и таким образом не рекомендуется </a:t>
            </a:r>
            <a:r>
              <a:rPr lang="ru-RU" sz="2600"/>
              <a:t>(</a:t>
            </a:r>
            <a:r>
              <a:rPr lang="en-US" sz="2600"/>
              <a:t>Grade A</a:t>
            </a:r>
            <a:r>
              <a:rPr lang="ru-RU" sz="260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9150" y="85725"/>
            <a:ext cx="10834688" cy="941388"/>
          </a:xfrm>
        </p:spPr>
        <p:txBody>
          <a:bodyPr rtlCol="0">
            <a:normAutofit fontScale="90000"/>
          </a:bodyPr>
          <a:lstStyle/>
          <a:p>
            <a:pPr algn="ctr" eaLnBrk="1" fontAlgn="auto" hangingPunct="1">
              <a:spcAft>
                <a:spcPts val="0"/>
              </a:spcAft>
              <a:defRPr/>
            </a:pPr>
            <a:r>
              <a:rPr lang="ru-RU" b="1" dirty="0">
                <a:solidFill>
                  <a:srgbClr val="FF0000"/>
                </a:solidFill>
                <a:latin typeface="+mn-lt"/>
              </a:rPr>
              <a:t>Двойная проверка положения ЭТТ</a:t>
            </a:r>
            <a:br>
              <a:rPr lang="ru-RU" b="1" dirty="0">
                <a:solidFill>
                  <a:srgbClr val="FF0000"/>
                </a:solidFill>
                <a:latin typeface="+mn-lt"/>
              </a:rPr>
            </a:br>
            <a:endParaRPr lang="ru-RU" b="1" dirty="0">
              <a:solidFill>
                <a:srgbClr val="FF0000"/>
              </a:solidFill>
              <a:latin typeface="+mn-lt"/>
            </a:endParaRPr>
          </a:p>
        </p:txBody>
      </p:sp>
      <p:sp>
        <p:nvSpPr>
          <p:cNvPr id="33794" name="Объект 2"/>
          <p:cNvSpPr>
            <a:spLocks noGrp="1"/>
          </p:cNvSpPr>
          <p:nvPr>
            <p:ph idx="1"/>
          </p:nvPr>
        </p:nvSpPr>
        <p:spPr>
          <a:xfrm>
            <a:off x="336550" y="700088"/>
            <a:ext cx="7108825" cy="4195762"/>
          </a:xfrm>
        </p:spPr>
        <p:txBody>
          <a:bodyPr/>
          <a:lstStyle/>
          <a:p>
            <a:pPr eaLnBrk="1" hangingPunct="1"/>
            <a:r>
              <a:rPr lang="ru-RU" sz="2600"/>
              <a:t>Неправильное положение трахеальной трубки: глоточная, пищеводная, бронхиальная интубация. </a:t>
            </a:r>
          </a:p>
          <a:p>
            <a:pPr eaLnBrk="1" hangingPunct="1"/>
            <a:r>
              <a:rPr lang="ru-RU" sz="2600" b="1"/>
              <a:t>Капнография имеет 100% чувствительность и специфичность </a:t>
            </a:r>
            <a:r>
              <a:rPr lang="ru-RU" sz="2600"/>
              <a:t>при проверке правильного расположения трахеальной трубки у вентилируемых пациентов. У пациентов, находящихся на спонтанном дыхании, капнографическая кривая может быть видна при бронхиальном и надгортанном положении трахеальной трубки.</a:t>
            </a:r>
          </a:p>
        </p:txBody>
      </p:sp>
      <p:pic>
        <p:nvPicPr>
          <p:cNvPr id="33795" name="Рисунок 4"/>
          <p:cNvPicPr>
            <a:picLocks noChangeAspect="1"/>
          </p:cNvPicPr>
          <p:nvPr/>
        </p:nvPicPr>
        <p:blipFill>
          <a:blip r:embed="rId2"/>
          <a:srcRect l="2472" t="14966" r="2155" b="9660"/>
          <a:stretch>
            <a:fillRect/>
          </a:stretch>
        </p:blipFill>
        <p:spPr bwMode="auto">
          <a:xfrm>
            <a:off x="7739063" y="555625"/>
            <a:ext cx="4452937" cy="3519488"/>
          </a:xfrm>
          <a:prstGeom prst="rect">
            <a:avLst/>
          </a:prstGeom>
          <a:noFill/>
          <a:ln w="9525">
            <a:noFill/>
            <a:miter lim="800000"/>
            <a:headEnd/>
            <a:tailEnd/>
          </a:ln>
        </p:spPr>
      </p:pic>
      <p:sp>
        <p:nvSpPr>
          <p:cNvPr id="33796" name="Прямоугольник 5"/>
          <p:cNvSpPr>
            <a:spLocks noChangeArrowheads="1"/>
          </p:cNvSpPr>
          <p:nvPr/>
        </p:nvSpPr>
        <p:spPr bwMode="auto">
          <a:xfrm>
            <a:off x="204788" y="4964113"/>
            <a:ext cx="11847512" cy="1552575"/>
          </a:xfrm>
          <a:prstGeom prst="rect">
            <a:avLst/>
          </a:prstGeom>
          <a:noFill/>
          <a:ln w="9525">
            <a:noFill/>
            <a:miter lim="800000"/>
            <a:headEnd/>
            <a:tailEnd/>
          </a:ln>
        </p:spPr>
        <p:txBody>
          <a:bodyPr>
            <a:spAutoFit/>
          </a:bodyPr>
          <a:lstStyle/>
          <a:p>
            <a:pPr marL="354013" indent="-354013"/>
            <a:r>
              <a:rPr lang="ru-RU" sz="2400" b="1">
                <a:latin typeface="Calibri" pitchFamily="34" charset="0"/>
              </a:rPr>
              <a:t>	</a:t>
            </a:r>
            <a:r>
              <a:rPr lang="ru-RU" sz="2400" b="1" u="sng">
                <a:latin typeface="Calibri" pitchFamily="34" charset="0"/>
              </a:rPr>
              <a:t>Расположение трубки верифицируется посредством двойной проверки:</a:t>
            </a:r>
          </a:p>
          <a:p>
            <a:pPr marL="354013" indent="-354013"/>
            <a:r>
              <a:rPr lang="ru-RU" sz="2400">
                <a:latin typeface="Calibri" pitchFamily="34" charset="0"/>
              </a:rPr>
              <a:t>1.	</a:t>
            </a:r>
            <a:r>
              <a:rPr lang="ru-RU" sz="2400" b="1">
                <a:solidFill>
                  <a:srgbClr val="7030A0"/>
                </a:solidFill>
                <a:latin typeface="Calibri" pitchFamily="34" charset="0"/>
              </a:rPr>
              <a:t>При ИТС:ГБ </a:t>
            </a:r>
            <a:r>
              <a:rPr lang="ru-RU" sz="2400">
                <a:latin typeface="Calibri" pitchFamily="34" charset="0"/>
              </a:rPr>
              <a:t>– визуализация просвета трахеи. </a:t>
            </a:r>
            <a:r>
              <a:rPr lang="ru-RU" sz="2400" b="1">
                <a:solidFill>
                  <a:srgbClr val="7030A0"/>
                </a:solidFill>
                <a:latin typeface="Calibri" pitchFamily="34" charset="0"/>
              </a:rPr>
              <a:t>При ИТС:ВЛ</a:t>
            </a:r>
            <a:r>
              <a:rPr lang="ru-RU" sz="2400">
                <a:solidFill>
                  <a:srgbClr val="7030A0"/>
                </a:solidFill>
                <a:latin typeface="Calibri" pitchFamily="34" charset="0"/>
              </a:rPr>
              <a:t> </a:t>
            </a:r>
            <a:r>
              <a:rPr lang="ru-RU" sz="2400">
                <a:latin typeface="Calibri" pitchFamily="34" charset="0"/>
              </a:rPr>
              <a:t>– визуализация прохождения ЭТТ сквозь голосовые связки.</a:t>
            </a:r>
          </a:p>
          <a:p>
            <a:pPr marL="354013" indent="-354013"/>
            <a:r>
              <a:rPr lang="ru-RU" sz="2400">
                <a:latin typeface="Calibri" pitchFamily="34" charset="0"/>
              </a:rPr>
              <a:t>2.	Капнография для исключения интубации пищевода.</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6450" y="95250"/>
            <a:ext cx="10515600" cy="912813"/>
          </a:xfrm>
        </p:spPr>
        <p:txBody>
          <a:bodyPr rtlCol="0">
            <a:normAutofit fontScale="90000"/>
          </a:bodyPr>
          <a:lstStyle/>
          <a:p>
            <a:pPr algn="ctr" eaLnBrk="1" fontAlgn="auto" hangingPunct="1">
              <a:spcAft>
                <a:spcPts val="0"/>
              </a:spcAft>
              <a:defRPr/>
            </a:pPr>
            <a:r>
              <a:rPr lang="ru-RU" b="1" dirty="0">
                <a:solidFill>
                  <a:srgbClr val="FF0000"/>
                </a:solidFill>
                <a:latin typeface="+mn-lt"/>
              </a:rPr>
              <a:t>Особые ситуации</a:t>
            </a:r>
            <a:br>
              <a:rPr lang="ru-RU" b="1" dirty="0">
                <a:solidFill>
                  <a:srgbClr val="FF0000"/>
                </a:solidFill>
                <a:latin typeface="+mn-lt"/>
                <a:ea typeface="Calibri" panose="020F0502020204030204" pitchFamily="34" charset="0"/>
                <a:cs typeface="Times New Roman" panose="02020603050405020304" pitchFamily="18" charset="0"/>
              </a:rPr>
            </a:br>
            <a:endParaRPr lang="ru-RU" b="1" dirty="0">
              <a:solidFill>
                <a:srgbClr val="FF0000"/>
              </a:solidFill>
              <a:latin typeface="+mn-lt"/>
            </a:endParaRPr>
          </a:p>
        </p:txBody>
      </p:sp>
      <p:graphicFrame>
        <p:nvGraphicFramePr>
          <p:cNvPr id="34849" name="Group 33"/>
          <p:cNvGraphicFramePr>
            <a:graphicFrameLocks noGrp="1"/>
          </p:cNvGraphicFramePr>
          <p:nvPr>
            <p:ph idx="1"/>
          </p:nvPr>
        </p:nvGraphicFramePr>
        <p:xfrm>
          <a:off x="74613" y="581025"/>
          <a:ext cx="12020550" cy="5619408"/>
        </p:xfrm>
        <a:graphic>
          <a:graphicData uri="http://schemas.openxmlformats.org/drawingml/2006/table">
            <a:tbl>
              <a:tblPr/>
              <a:tblGrid>
                <a:gridCol w="1771650">
                  <a:extLst>
                    <a:ext uri="{9D8B030D-6E8A-4147-A177-3AD203B41FA5}">
                      <a16:colId xmlns:a16="http://schemas.microsoft.com/office/drawing/2014/main" val="20000"/>
                    </a:ext>
                  </a:extLst>
                </a:gridCol>
                <a:gridCol w="3213100">
                  <a:extLst>
                    <a:ext uri="{9D8B030D-6E8A-4147-A177-3AD203B41FA5}">
                      <a16:colId xmlns:a16="http://schemas.microsoft.com/office/drawing/2014/main" val="20001"/>
                    </a:ext>
                  </a:extLst>
                </a:gridCol>
                <a:gridCol w="2084387">
                  <a:extLst>
                    <a:ext uri="{9D8B030D-6E8A-4147-A177-3AD203B41FA5}">
                      <a16:colId xmlns:a16="http://schemas.microsoft.com/office/drawing/2014/main" val="20002"/>
                    </a:ext>
                  </a:extLst>
                </a:gridCol>
                <a:gridCol w="4951413">
                  <a:extLst>
                    <a:ext uri="{9D8B030D-6E8A-4147-A177-3AD203B41FA5}">
                      <a16:colId xmlns:a16="http://schemas.microsoft.com/office/drawing/2014/main" val="20003"/>
                    </a:ext>
                  </a:extLst>
                </a:gridCol>
              </a:tblGrid>
              <a:tr h="327025">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Особая ситуация</a:t>
                      </a:r>
                      <a:endParaRPr kumimoji="0" lang="ru-RU" sz="16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Факторы, необходимые принимать во внимание</a:t>
                      </a:r>
                      <a:endParaRPr kumimoji="0" lang="ru-RU" sz="16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Модификация сТОИ</a:t>
                      </a:r>
                      <a:endParaRPr kumimoji="0" lang="ru-RU" sz="16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Потенциальный вариант решения</a:t>
                      </a:r>
                      <a:endParaRPr kumimoji="0" lang="ru-RU" sz="16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123950">
                <a:tc rowSpan="4">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ru-RU" sz="1600" b="1" i="0" u="none" strike="noStrike" cap="none" normalizeH="0" baseline="0">
                        <a:ln>
                          <a:noFill/>
                        </a:ln>
                        <a:solidFill>
                          <a:srgbClr val="FFFFFF"/>
                        </a:solidFill>
                        <a:effectLst/>
                        <a:latin typeface="Calibri" pitchFamily="34" charset="0"/>
                        <a:cs typeface="Arial" charset="0"/>
                      </a:endParaRPr>
                    </a:p>
                    <a:p>
                      <a:pPr marL="0" marR="0" lvl="0" indent="0" algn="l" defTabSz="914400" rtl="0" eaLnBrk="1" fontAlgn="base" latinLnBrk="0" hangingPunct="1">
                        <a:lnSpc>
                          <a:spcPct val="107000"/>
                        </a:lnSpc>
                        <a:spcBef>
                          <a:spcPct val="0"/>
                        </a:spcBef>
                        <a:spcAft>
                          <a:spcPct val="0"/>
                        </a:spcAft>
                        <a:buClrTx/>
                        <a:buSzTx/>
                        <a:buFontTx/>
                        <a:buNone/>
                        <a:tabLst/>
                      </a:pPr>
                      <a:endParaRPr kumimoji="0" lang="ru-RU" sz="1600" b="1" i="0" u="none" strike="noStrike" cap="none" normalizeH="0" baseline="0">
                        <a:ln>
                          <a:noFill/>
                        </a:ln>
                        <a:solidFill>
                          <a:srgbClr val="FFFFFF"/>
                        </a:solidFill>
                        <a:effectLst/>
                        <a:latin typeface="Calibri" pitchFamily="34" charset="0"/>
                        <a:cs typeface="Arial" charset="0"/>
                      </a:endParaRPr>
                    </a:p>
                    <a:p>
                      <a:pPr marL="0" marR="0" lvl="0" indent="0" algn="l" defTabSz="914400" rtl="0" eaLnBrk="1" fontAlgn="base" latinLnBrk="0" hangingPunct="1">
                        <a:lnSpc>
                          <a:spcPct val="107000"/>
                        </a:lnSpc>
                        <a:spcBef>
                          <a:spcPct val="0"/>
                        </a:spcBef>
                        <a:spcAft>
                          <a:spcPct val="0"/>
                        </a:spcAft>
                        <a:buClrTx/>
                        <a:buSzTx/>
                        <a:buFontTx/>
                        <a:buNone/>
                        <a:tabLst/>
                      </a:pPr>
                      <a:endParaRPr kumimoji="0" lang="ru-RU" sz="1600" b="1" i="0" u="none" strike="noStrike" cap="none" normalizeH="0" baseline="0">
                        <a:ln>
                          <a:noFill/>
                        </a:ln>
                        <a:solidFill>
                          <a:srgbClr val="FFFFFF"/>
                        </a:solidFill>
                        <a:effectLst/>
                        <a:latin typeface="Calibri" pitchFamily="34" charset="0"/>
                        <a:cs typeface="Arial" charset="0"/>
                      </a:endParaRPr>
                    </a:p>
                    <a:p>
                      <a:pPr marL="0" marR="0" lvl="0" indent="0" algn="l" defTabSz="914400" rtl="0" eaLnBrk="1" fontAlgn="base" latinLnBrk="0" hangingPunct="1">
                        <a:lnSpc>
                          <a:spcPct val="107000"/>
                        </a:lnSpc>
                        <a:spcBef>
                          <a:spcPct val="0"/>
                        </a:spcBef>
                        <a:spcAft>
                          <a:spcPct val="0"/>
                        </a:spcAft>
                        <a:buClrTx/>
                        <a:buSzTx/>
                        <a:buFontTx/>
                        <a:buNone/>
                        <a:tabLst/>
                      </a:pPr>
                      <a:endParaRPr kumimoji="0" lang="ru-RU" sz="1600" b="1" i="0" u="none" strike="noStrike" cap="none" normalizeH="0" baseline="0">
                        <a:ln>
                          <a:noFill/>
                        </a:ln>
                        <a:solidFill>
                          <a:srgbClr val="FFFFFF"/>
                        </a:solidFill>
                        <a:effectLst/>
                        <a:latin typeface="Calibri" pitchFamily="34" charset="0"/>
                        <a:cs typeface="Arial" charset="0"/>
                      </a:endParaRPr>
                    </a:p>
                    <a:p>
                      <a:pPr marL="0" marR="0" lvl="0" indent="0" algn="l" defTabSz="914400" rtl="0" eaLnBrk="1" fontAlgn="base" latinLnBrk="0" hangingPunct="1">
                        <a:lnSpc>
                          <a:spcPct val="107000"/>
                        </a:lnSpc>
                        <a:spcBef>
                          <a:spcPct val="0"/>
                        </a:spcBef>
                        <a:spcAft>
                          <a:spcPct val="0"/>
                        </a:spcAft>
                        <a:buClrTx/>
                        <a:buSzTx/>
                        <a:buFontTx/>
                        <a:buNone/>
                        <a:tabLst/>
                      </a:pPr>
                      <a:endParaRPr kumimoji="0" lang="ru-RU" sz="1600" b="1" i="0" u="none" strike="noStrike" cap="none" normalizeH="0" baseline="0">
                        <a:ln>
                          <a:noFill/>
                        </a:ln>
                        <a:solidFill>
                          <a:srgbClr val="FFFFFF"/>
                        </a:solidFill>
                        <a:effectLst/>
                        <a:latin typeface="Calibri" pitchFamily="34" charset="0"/>
                        <a:cs typeface="Arial" charset="0"/>
                      </a:endParaRPr>
                    </a:p>
                    <a:p>
                      <a:pPr marL="0" marR="0" lvl="0" indent="0" algn="l" defTabSz="914400" rtl="0" eaLnBrk="1" fontAlgn="base" latinLnBrk="0" hangingPunct="1">
                        <a:lnSpc>
                          <a:spcPct val="107000"/>
                        </a:lnSpc>
                        <a:spcBef>
                          <a:spcPct val="0"/>
                        </a:spcBef>
                        <a:spcAft>
                          <a:spcPct val="0"/>
                        </a:spcAft>
                        <a:buClrTx/>
                        <a:buSzTx/>
                        <a:buFontTx/>
                        <a:buNone/>
                        <a:tabLst/>
                      </a:pPr>
                      <a:endParaRPr kumimoji="0" lang="ru-RU" sz="1600" b="1" i="0" u="none" strike="noStrike" cap="none" normalizeH="0" baseline="0">
                        <a:ln>
                          <a:noFill/>
                        </a:ln>
                        <a:solidFill>
                          <a:srgbClr val="FFFFFF"/>
                        </a:solidFill>
                        <a:effectLst/>
                        <a:latin typeface="Calibri" pitchFamily="34" charset="0"/>
                        <a:cs typeface="Arial" charset="0"/>
                      </a:endParaRP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Критическое состояние пациента</a:t>
                      </a:r>
                      <a:endParaRPr kumimoji="0" lang="ru-RU" sz="16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 </a:t>
                      </a: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 </a:t>
                      </a: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 </a:t>
                      </a: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Ограниченный физиологический резерв и повышенная вероятность побочных эффектов, связанных с седацией</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Седация</a:t>
                      </a:r>
                      <a:r>
                        <a:rPr kumimoji="0" lang="en-US" sz="1600" b="0" i="0" u="none" strike="noStrike" cap="none" normalizeH="0" baseline="0">
                          <a:ln>
                            <a:noFill/>
                          </a:ln>
                          <a:solidFill>
                            <a:srgbClr val="000000"/>
                          </a:solidFill>
                          <a:effectLst/>
                          <a:latin typeface="Calibri" pitchFamily="34" charset="0"/>
                          <a:cs typeface="Arial" charset="0"/>
                        </a:rPr>
                        <a:t> </a:t>
                      </a:r>
                      <a:r>
                        <a:rPr kumimoji="0" lang="en-US" sz="2000" b="1" i="0" u="none" strike="noStrike" cap="none" normalizeH="0" baseline="0">
                          <a:ln>
                            <a:noFill/>
                          </a:ln>
                          <a:solidFill>
                            <a:srgbClr val="000000"/>
                          </a:solidFill>
                          <a:effectLst/>
                          <a:latin typeface="Calibri" pitchFamily="34" charset="0"/>
                          <a:cs typeface="Arial" charset="0"/>
                        </a:rPr>
                        <a:t>(S)</a:t>
                      </a:r>
                      <a:endParaRPr kumimoji="0" lang="ru-RU" sz="2000" b="1"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Избегать или минимизировать седацию</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0001"/>
                  </a:ext>
                </a:extLst>
              </a:tr>
              <a:tr h="0">
                <a:tc vMerge="1">
                  <a:txBody>
                    <a:bodyPr/>
                    <a:lstStyle/>
                    <a:p>
                      <a:endParaRPr lang="ru-RU"/>
                    </a:p>
                  </a:txBody>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Повышенный риск системной токсичности, вызванной местными анестетиками;</a:t>
                      </a: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Увеличение секреции</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Топикализация</a:t>
                      </a:r>
                      <a:r>
                        <a:rPr kumimoji="0" lang="en-US" sz="1600" b="0" i="0" u="none" strike="noStrike" cap="none" normalizeH="0" baseline="0">
                          <a:ln>
                            <a:noFill/>
                          </a:ln>
                          <a:solidFill>
                            <a:srgbClr val="000000"/>
                          </a:solidFill>
                          <a:effectLst/>
                          <a:latin typeface="Calibri" pitchFamily="34" charset="0"/>
                          <a:cs typeface="Arial" charset="0"/>
                        </a:rPr>
                        <a:t> </a:t>
                      </a:r>
                      <a:r>
                        <a:rPr kumimoji="0" lang="en-US" sz="2000" b="1" i="0" u="none" strike="noStrike" cap="none" normalizeH="0" baseline="0">
                          <a:ln>
                            <a:noFill/>
                          </a:ln>
                          <a:solidFill>
                            <a:srgbClr val="000000"/>
                          </a:solidFill>
                          <a:effectLst/>
                          <a:latin typeface="Calibri" pitchFamily="34" charset="0"/>
                          <a:cs typeface="Arial" charset="0"/>
                        </a:rPr>
                        <a:t>(T)</a:t>
                      </a:r>
                      <a:endParaRPr kumimoji="0" lang="ru-RU" sz="2000" b="1"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Использование местный анестетиков с осторожностью;</a:t>
                      </a: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Санация дыхательных путей</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10002"/>
                  </a:ext>
                </a:extLst>
              </a:tr>
              <a:tr h="839788">
                <a:tc vMerge="1">
                  <a:txBody>
                    <a:bodyPr/>
                    <a:lstStyle/>
                    <a:p>
                      <a:endParaRPr lang="ru-RU"/>
                    </a:p>
                  </a:txBody>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Повышенная потребность в кислороде и сниженный кислородный резерв</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Оксигенация</a:t>
                      </a:r>
                      <a:r>
                        <a:rPr kumimoji="0" lang="en-US" sz="1600" b="0" i="0" u="none" strike="noStrike" cap="none" normalizeH="0" baseline="0">
                          <a:ln>
                            <a:noFill/>
                          </a:ln>
                          <a:solidFill>
                            <a:srgbClr val="000000"/>
                          </a:solidFill>
                          <a:effectLst/>
                          <a:latin typeface="Calibri" pitchFamily="34" charset="0"/>
                          <a:cs typeface="Arial" charset="0"/>
                        </a:rPr>
                        <a:t> </a:t>
                      </a:r>
                      <a:r>
                        <a:rPr kumimoji="0" lang="en-US" sz="2000" b="1" i="0" u="none" strike="noStrike" cap="none" normalizeH="0" baseline="0">
                          <a:ln>
                            <a:noFill/>
                          </a:ln>
                          <a:solidFill>
                            <a:srgbClr val="000000"/>
                          </a:solidFill>
                          <a:effectLst/>
                          <a:latin typeface="Calibri" pitchFamily="34" charset="0"/>
                          <a:cs typeface="Arial" charset="0"/>
                        </a:rPr>
                        <a:t>(O)</a:t>
                      </a:r>
                      <a:endParaRPr kumimoji="0" lang="ru-RU" sz="2000" b="1"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Оксигенотерапия является жизненно  важной</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0003"/>
                  </a:ext>
                </a:extLst>
              </a:tr>
              <a:tr h="1231900">
                <a:tc vMerge="1">
                  <a:txBody>
                    <a:bodyPr/>
                    <a:lstStyle/>
                    <a:p>
                      <a:endParaRPr lang="ru-RU"/>
                    </a:p>
                  </a:txBody>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Нестабильное состояние пациента может ограничивать транспортировку в операционную</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Интубация</a:t>
                      </a:r>
                      <a:r>
                        <a:rPr kumimoji="0" lang="en-US" sz="1600" b="0" i="0" u="none" strike="noStrike" cap="none" normalizeH="0" baseline="0">
                          <a:ln>
                            <a:noFill/>
                          </a:ln>
                          <a:solidFill>
                            <a:srgbClr val="000000"/>
                          </a:solidFill>
                          <a:effectLst/>
                          <a:latin typeface="Calibri" pitchFamily="34" charset="0"/>
                          <a:cs typeface="Arial" charset="0"/>
                        </a:rPr>
                        <a:t> </a:t>
                      </a:r>
                      <a:r>
                        <a:rPr kumimoji="0" lang="en-US" sz="2000" b="1" i="0" u="none" strike="noStrike" cap="none" normalizeH="0" baseline="0">
                          <a:ln>
                            <a:noFill/>
                          </a:ln>
                          <a:solidFill>
                            <a:srgbClr val="000000"/>
                          </a:solidFill>
                          <a:effectLst/>
                          <a:latin typeface="Calibri" pitchFamily="34" charset="0"/>
                          <a:cs typeface="Arial" charset="0"/>
                        </a:rPr>
                        <a:t>(P)</a:t>
                      </a:r>
                      <a:endParaRPr kumimoji="0" lang="ru-RU" sz="2000" b="1"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Не транспортировать пациента за пределы отделения интенсивной терапии;</a:t>
                      </a: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Поддерживать стандарты оборудования и мониторинга;</a:t>
                      </a: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Экстренное выполнение ИТС;</a:t>
                      </a: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Раннее рассмотрение возможности общей анестезии</a:t>
                      </a:r>
                      <a:endParaRPr kumimoji="0" lang="ru-RU" sz="1600" b="0" i="0" u="none" strike="noStrike" cap="none" normalizeH="0" baseline="0">
                        <a:ln>
                          <a:noFill/>
                        </a:ln>
                        <a:solidFill>
                          <a:srgbClr val="000000"/>
                        </a:solidFill>
                        <a:effectLst/>
                        <a:latin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4063" y="76200"/>
            <a:ext cx="10515600" cy="1325563"/>
          </a:xfrm>
        </p:spPr>
        <p:txBody>
          <a:bodyPr rtlCol="0">
            <a:normAutofit/>
          </a:bodyPr>
          <a:lstStyle/>
          <a:p>
            <a:pPr algn="ctr" eaLnBrk="1" fontAlgn="auto" hangingPunct="1">
              <a:spcAft>
                <a:spcPts val="0"/>
              </a:spcAft>
              <a:defRPr/>
            </a:pPr>
            <a:r>
              <a:rPr lang="ru-RU" b="1" dirty="0">
                <a:solidFill>
                  <a:srgbClr val="FF0000"/>
                </a:solidFill>
                <a:latin typeface="+mn-lt"/>
              </a:rPr>
              <a:t>Особые ситуации</a:t>
            </a:r>
            <a:br>
              <a:rPr lang="ru-RU" b="1" dirty="0">
                <a:solidFill>
                  <a:srgbClr val="FF0000"/>
                </a:solidFill>
                <a:latin typeface="+mn-lt"/>
                <a:ea typeface="Calibri" panose="020F0502020204030204" pitchFamily="34" charset="0"/>
                <a:cs typeface="Times New Roman" panose="02020603050405020304" pitchFamily="18" charset="0"/>
              </a:rPr>
            </a:br>
            <a:endParaRPr lang="ru-RU" dirty="0">
              <a:latin typeface="+mn-lt"/>
            </a:endParaRPr>
          </a:p>
        </p:txBody>
      </p:sp>
      <p:graphicFrame>
        <p:nvGraphicFramePr>
          <p:cNvPr id="36896" name="Group 32"/>
          <p:cNvGraphicFramePr>
            <a:graphicFrameLocks noGrp="1"/>
          </p:cNvGraphicFramePr>
          <p:nvPr>
            <p:ph idx="1"/>
          </p:nvPr>
        </p:nvGraphicFramePr>
        <p:xfrm>
          <a:off x="74613" y="755650"/>
          <a:ext cx="12036425" cy="5494811"/>
        </p:xfrm>
        <a:graphic>
          <a:graphicData uri="http://schemas.openxmlformats.org/drawingml/2006/table">
            <a:tbl>
              <a:tblPr/>
              <a:tblGrid>
                <a:gridCol w="1652587">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gridCol w="1849438">
                  <a:extLst>
                    <a:ext uri="{9D8B030D-6E8A-4147-A177-3AD203B41FA5}">
                      <a16:colId xmlns:a16="http://schemas.microsoft.com/office/drawing/2014/main" val="20002"/>
                    </a:ext>
                  </a:extLst>
                </a:gridCol>
                <a:gridCol w="4229100">
                  <a:extLst>
                    <a:ext uri="{9D8B030D-6E8A-4147-A177-3AD203B41FA5}">
                      <a16:colId xmlns:a16="http://schemas.microsoft.com/office/drawing/2014/main" val="20003"/>
                    </a:ext>
                  </a:extLst>
                </a:gridCol>
              </a:tblGrid>
              <a:tr h="266700">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Особая ситуация</a:t>
                      </a:r>
                      <a:endParaRPr kumimoji="0" lang="ru-RU" sz="16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Факторы, необходимые принимать во внимание</a:t>
                      </a:r>
                      <a:endParaRPr kumimoji="0" lang="ru-RU" sz="16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Модификация </a:t>
                      </a:r>
                      <a:r>
                        <a:rPr kumimoji="0" lang="en-US" sz="1600" b="1" i="0" u="none" strike="noStrike" cap="none" normalizeH="0" baseline="0">
                          <a:ln>
                            <a:noFill/>
                          </a:ln>
                          <a:solidFill>
                            <a:srgbClr val="FFFFFF"/>
                          </a:solidFill>
                          <a:effectLst/>
                          <a:latin typeface="Calibri" pitchFamily="34" charset="0"/>
                          <a:cs typeface="Arial" charset="0"/>
                        </a:rPr>
                        <a:t>sTOP</a:t>
                      </a:r>
                      <a:endParaRPr kumimoji="0" lang="ru-RU" sz="16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Потенциальный вариант решения</a:t>
                      </a:r>
                      <a:endParaRPr kumimoji="0" lang="ru-RU" sz="16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420813">
                <a:tc rowSpan="4">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ru-RU" sz="1600" b="1" i="0" u="none" strike="noStrike" cap="none" normalizeH="0" baseline="0">
                        <a:ln>
                          <a:noFill/>
                        </a:ln>
                        <a:solidFill>
                          <a:srgbClr val="FFFFFF"/>
                        </a:solidFill>
                        <a:effectLst/>
                        <a:latin typeface="Calibri" pitchFamily="34" charset="0"/>
                        <a:cs typeface="Arial" charset="0"/>
                      </a:endParaRPr>
                    </a:p>
                    <a:p>
                      <a:pPr marL="0" marR="0" lvl="0" indent="0" algn="l" defTabSz="914400" rtl="0" eaLnBrk="1" fontAlgn="base" latinLnBrk="0" hangingPunct="1">
                        <a:lnSpc>
                          <a:spcPct val="107000"/>
                        </a:lnSpc>
                        <a:spcBef>
                          <a:spcPct val="0"/>
                        </a:spcBef>
                        <a:spcAft>
                          <a:spcPct val="0"/>
                        </a:spcAft>
                        <a:buClrTx/>
                        <a:buSzTx/>
                        <a:buFontTx/>
                        <a:buNone/>
                        <a:tabLst/>
                      </a:pPr>
                      <a:endParaRPr kumimoji="0" lang="ru-RU" sz="1600" b="1" i="0" u="none" strike="noStrike" cap="none" normalizeH="0" baseline="0">
                        <a:ln>
                          <a:noFill/>
                        </a:ln>
                        <a:solidFill>
                          <a:srgbClr val="FFFFFF"/>
                        </a:solidFill>
                        <a:effectLst/>
                        <a:latin typeface="Calibri" pitchFamily="34" charset="0"/>
                        <a:cs typeface="Arial" charset="0"/>
                      </a:endParaRPr>
                    </a:p>
                    <a:p>
                      <a:pPr marL="0" marR="0" lvl="0" indent="0" algn="l" defTabSz="914400" rtl="0" eaLnBrk="1" fontAlgn="base" latinLnBrk="0" hangingPunct="1">
                        <a:lnSpc>
                          <a:spcPct val="107000"/>
                        </a:lnSpc>
                        <a:spcBef>
                          <a:spcPct val="0"/>
                        </a:spcBef>
                        <a:spcAft>
                          <a:spcPct val="0"/>
                        </a:spcAft>
                        <a:buClrTx/>
                        <a:buSzTx/>
                        <a:buFontTx/>
                        <a:buNone/>
                        <a:tabLst/>
                      </a:pPr>
                      <a:endParaRPr kumimoji="0" lang="ru-RU" sz="1600" b="1" i="0" u="none" strike="noStrike" cap="none" normalizeH="0" baseline="0">
                        <a:ln>
                          <a:noFill/>
                        </a:ln>
                        <a:solidFill>
                          <a:srgbClr val="FFFFFF"/>
                        </a:solidFill>
                        <a:effectLst/>
                        <a:latin typeface="Calibri" pitchFamily="34" charset="0"/>
                        <a:cs typeface="Arial" charset="0"/>
                      </a:endParaRPr>
                    </a:p>
                    <a:p>
                      <a:pPr marL="0" marR="0" lvl="0" indent="0" algn="l" defTabSz="914400" rtl="0" eaLnBrk="1" fontAlgn="base" latinLnBrk="0" hangingPunct="1">
                        <a:lnSpc>
                          <a:spcPct val="107000"/>
                        </a:lnSpc>
                        <a:spcBef>
                          <a:spcPct val="0"/>
                        </a:spcBef>
                        <a:spcAft>
                          <a:spcPct val="0"/>
                        </a:spcAft>
                        <a:buClrTx/>
                        <a:buSzTx/>
                        <a:buFontTx/>
                        <a:buNone/>
                        <a:tabLst/>
                      </a:pPr>
                      <a:endParaRPr kumimoji="0" lang="ru-RU" sz="1600" b="1" i="0" u="none" strike="noStrike" cap="none" normalizeH="0" baseline="0">
                        <a:ln>
                          <a:noFill/>
                        </a:ln>
                        <a:solidFill>
                          <a:srgbClr val="FFFFFF"/>
                        </a:solidFill>
                        <a:effectLst/>
                        <a:latin typeface="Calibri" pitchFamily="34" charset="0"/>
                        <a:cs typeface="Arial" charset="0"/>
                      </a:endParaRPr>
                    </a:p>
                    <a:p>
                      <a:pPr marL="0" marR="0" lvl="0" indent="0" algn="l" defTabSz="914400" rtl="0" eaLnBrk="1" fontAlgn="base" latinLnBrk="0" hangingPunct="1">
                        <a:lnSpc>
                          <a:spcPct val="107000"/>
                        </a:lnSpc>
                        <a:spcBef>
                          <a:spcPct val="0"/>
                        </a:spcBef>
                        <a:spcAft>
                          <a:spcPct val="0"/>
                        </a:spcAft>
                        <a:buClrTx/>
                        <a:buSzTx/>
                        <a:buFontTx/>
                        <a:buNone/>
                        <a:tabLst/>
                      </a:pPr>
                      <a:endParaRPr kumimoji="0" lang="ru-RU" sz="1600" b="1" i="0" u="none" strike="noStrike" cap="none" normalizeH="0" baseline="0">
                        <a:ln>
                          <a:noFill/>
                        </a:ln>
                        <a:solidFill>
                          <a:srgbClr val="FFFFFF"/>
                        </a:solidFill>
                        <a:effectLst/>
                        <a:latin typeface="Calibri" pitchFamily="34" charset="0"/>
                        <a:cs typeface="Arial" charset="0"/>
                      </a:endParaRPr>
                    </a:p>
                    <a:p>
                      <a:pPr marL="0" marR="0" lvl="0" indent="0" algn="l" defTabSz="914400" rtl="0" eaLnBrk="1" fontAlgn="base" latinLnBrk="0" hangingPunct="1">
                        <a:lnSpc>
                          <a:spcPct val="107000"/>
                        </a:lnSpc>
                        <a:spcBef>
                          <a:spcPct val="0"/>
                        </a:spcBef>
                        <a:spcAft>
                          <a:spcPct val="0"/>
                        </a:spcAft>
                        <a:buClrTx/>
                        <a:buSzTx/>
                        <a:buFontTx/>
                        <a:buNone/>
                        <a:tabLst/>
                      </a:pPr>
                      <a:endParaRPr kumimoji="0" lang="ru-RU" sz="1600" b="1" i="0" u="none" strike="noStrike" cap="none" normalizeH="0" baseline="0">
                        <a:ln>
                          <a:noFill/>
                        </a:ln>
                        <a:solidFill>
                          <a:srgbClr val="FFFFFF"/>
                        </a:solidFill>
                        <a:effectLst/>
                        <a:latin typeface="Calibri" pitchFamily="34" charset="0"/>
                        <a:cs typeface="Arial" charset="0"/>
                      </a:endParaRP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Беременностьи роды</a:t>
                      </a:r>
                      <a:endParaRPr kumimoji="0" lang="ru-RU" sz="1600" b="1" i="0" u="none" strike="noStrike" cap="none" normalizeH="0" baseline="0">
                        <a:ln>
                          <a:noFill/>
                        </a:ln>
                        <a:solidFill>
                          <a:srgbClr val="FFFFFF"/>
                        </a:solidFill>
                        <a:effectLst/>
                        <a:latin typeface="Calibri" pitchFamily="34" charset="0"/>
                        <a:cs typeface="Times New Roman" pitchFamily="18" charset="0"/>
                      </a:endParaRP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 </a:t>
                      </a: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 </a:t>
                      </a: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 </a:t>
                      </a: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Внутриутробная седация бензодиазепинами, длительно действующими опиоидами или пропофолом</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Седация</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Седация дексмедетомидином или ремифентанилом;</a:t>
                      </a: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Поставить в известность неонатологов</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0001"/>
                  </a:ext>
                </a:extLst>
              </a:tr>
              <a:tr h="1279525">
                <a:tc vMerge="1">
                  <a:txBody>
                    <a:bodyPr/>
                    <a:lstStyle/>
                    <a:p>
                      <a:endParaRPr lang="ru-RU"/>
                    </a:p>
                  </a:txBody>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Повышенный риск системной токсичности, вызванной местными анестетиками;</a:t>
                      </a: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Сопутствующее использование местных анестетиков в эпидуральной анальгезии</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Топикализация</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Осторожное использование местных анестетиков;</a:t>
                      </a: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Для вычисления доз лекарственных средств использовать массу тела до беременности</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10002"/>
                  </a:ext>
                </a:extLst>
              </a:tr>
              <a:tr h="703263">
                <a:tc vMerge="1">
                  <a:txBody>
                    <a:bodyPr/>
                    <a:lstStyle/>
                    <a:p>
                      <a:endParaRPr lang="ru-RU"/>
                    </a:p>
                  </a:txBody>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Повышенная потребность в кислороде и сниженный кислородный резерв</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Оксигенация</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Оксигенотерапия является жизненно - важной</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0003"/>
                  </a:ext>
                </a:extLst>
              </a:tr>
              <a:tr h="0">
                <a:tc vMerge="1">
                  <a:txBody>
                    <a:bodyPr/>
                    <a:lstStyle/>
                    <a:p>
                      <a:endParaRPr lang="ru-RU"/>
                    </a:p>
                  </a:txBody>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Повышенная вероятность отека и перфузии верхних дыхательных путей увеличивает риск носовых кровотечений;</a:t>
                      </a: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Экстренный передне-шейный доступ является более трудным для выполнения</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Интубация</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Оральный доступ при ИТС;</a:t>
                      </a: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Ранняя идентификация и отметка перстнещитовидной мембраны;</a:t>
                      </a: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Применение УЗИ для идентификации перстнещитовидной мембраны </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a:xfrm>
            <a:off x="941388" y="0"/>
            <a:ext cx="10515600" cy="1325563"/>
          </a:xfrm>
        </p:spPr>
        <p:txBody>
          <a:bodyPr/>
          <a:lstStyle/>
          <a:p>
            <a:pPr algn="ctr" eaLnBrk="1" hangingPunct="1"/>
            <a:r>
              <a:rPr lang="ru-RU">
                <a:solidFill>
                  <a:srgbClr val="FF0000"/>
                </a:solidFill>
              </a:rPr>
              <a:t>Введение</a:t>
            </a:r>
          </a:p>
        </p:txBody>
      </p:sp>
      <p:sp>
        <p:nvSpPr>
          <p:cNvPr id="3" name="Объект 2"/>
          <p:cNvSpPr>
            <a:spLocks noGrp="1"/>
          </p:cNvSpPr>
          <p:nvPr>
            <p:ph idx="1"/>
          </p:nvPr>
        </p:nvSpPr>
        <p:spPr>
          <a:xfrm>
            <a:off x="447675" y="1090613"/>
            <a:ext cx="11504613" cy="4718050"/>
          </a:xfrm>
        </p:spPr>
        <p:txBody>
          <a:bodyPr>
            <a:normAutofit/>
          </a:bodyPr>
          <a:lstStyle/>
          <a:p>
            <a:pPr marL="0" indent="0" eaLnBrk="1" hangingPunct="1">
              <a:buFont typeface="Arial" charset="0"/>
              <a:buNone/>
            </a:pPr>
            <a:r>
              <a:rPr lang="ru-RU"/>
              <a:t>На данный момент существует множество</a:t>
            </a:r>
            <a:r>
              <a:rPr lang="ru-RU">
                <a:latin typeface="Arial" charset="0"/>
              </a:rPr>
              <a:t> </a:t>
            </a:r>
            <a:r>
              <a:rPr lang="ru-RU"/>
              <a:t>рекомендаци</a:t>
            </a:r>
            <a:r>
              <a:rPr lang="ru-RU">
                <a:latin typeface="Arial" charset="0"/>
              </a:rPr>
              <a:t>й</a:t>
            </a:r>
            <a:r>
              <a:rPr lang="ru-RU"/>
              <a:t> по обеспечению проходимости</a:t>
            </a:r>
            <a:r>
              <a:rPr lang="en-US"/>
              <a:t> </a:t>
            </a:r>
            <a:r>
              <a:rPr lang="ru-RU"/>
              <a:t>трудных  дыхательных путей. </a:t>
            </a:r>
          </a:p>
          <a:p>
            <a:pPr marL="0" indent="0" eaLnBrk="1" hangingPunct="1">
              <a:buFont typeface="Arial" charset="0"/>
              <a:buNone/>
            </a:pPr>
            <a:endParaRPr lang="ru-RU"/>
          </a:p>
          <a:p>
            <a:pPr marL="0" indent="0" eaLnBrk="1" hangingPunct="1"/>
            <a:endParaRPr lang="ru-RU"/>
          </a:p>
        </p:txBody>
      </p:sp>
      <p:pic>
        <p:nvPicPr>
          <p:cNvPr id="4" name="Рисунок 3"/>
          <p:cNvPicPr>
            <a:picLocks noChangeAspect="1"/>
          </p:cNvPicPr>
          <p:nvPr/>
        </p:nvPicPr>
        <p:blipFill>
          <a:blip r:embed="rId2"/>
          <a:srcRect/>
          <a:stretch>
            <a:fillRect/>
          </a:stretch>
        </p:blipFill>
        <p:spPr bwMode="auto">
          <a:xfrm>
            <a:off x="2244725" y="1906588"/>
            <a:ext cx="8910638" cy="1660525"/>
          </a:xfrm>
          <a:prstGeom prst="rect">
            <a:avLst/>
          </a:prstGeom>
          <a:noFill/>
          <a:ln w="12700">
            <a:solidFill>
              <a:schemeClr val="tx1"/>
            </a:solidFill>
            <a:miter lim="800000"/>
            <a:headEnd/>
            <a:tailEnd/>
          </a:ln>
        </p:spPr>
      </p:pic>
      <p:pic>
        <p:nvPicPr>
          <p:cNvPr id="6" name="Рисунок 5"/>
          <p:cNvPicPr>
            <a:picLocks noChangeAspect="1"/>
          </p:cNvPicPr>
          <p:nvPr/>
        </p:nvPicPr>
        <p:blipFill>
          <a:blip r:embed="rId3"/>
          <a:srcRect/>
          <a:stretch>
            <a:fillRect/>
          </a:stretch>
        </p:blipFill>
        <p:spPr bwMode="auto">
          <a:xfrm>
            <a:off x="158750" y="3754438"/>
            <a:ext cx="5197475" cy="1533525"/>
          </a:xfrm>
          <a:prstGeom prst="rect">
            <a:avLst/>
          </a:prstGeom>
          <a:noFill/>
          <a:ln w="12700">
            <a:solidFill>
              <a:schemeClr val="tx1"/>
            </a:solidFill>
            <a:miter lim="800000"/>
            <a:headEnd/>
            <a:tailEnd/>
          </a:ln>
        </p:spPr>
      </p:pic>
      <p:pic>
        <p:nvPicPr>
          <p:cNvPr id="7" name="Рисунок 6"/>
          <p:cNvPicPr>
            <a:picLocks noChangeAspect="1"/>
          </p:cNvPicPr>
          <p:nvPr/>
        </p:nvPicPr>
        <p:blipFill>
          <a:blip r:embed="rId4"/>
          <a:srcRect/>
          <a:stretch>
            <a:fillRect/>
          </a:stretch>
        </p:blipFill>
        <p:spPr bwMode="auto">
          <a:xfrm>
            <a:off x="5418138" y="3754438"/>
            <a:ext cx="6534150" cy="1857375"/>
          </a:xfrm>
          <a:prstGeom prst="rect">
            <a:avLst/>
          </a:prstGeom>
          <a:noFill/>
          <a:ln w="12700">
            <a:solidFill>
              <a:schemeClr val="tx1"/>
            </a:solidFill>
            <a:miter lim="800000"/>
            <a:headEnd/>
            <a:tailEnd/>
          </a:ln>
        </p:spPr>
      </p:pic>
      <p:pic>
        <p:nvPicPr>
          <p:cNvPr id="8" name="Рисунок 7"/>
          <p:cNvPicPr>
            <a:picLocks noChangeAspect="1"/>
          </p:cNvPicPr>
          <p:nvPr/>
        </p:nvPicPr>
        <p:blipFill>
          <a:blip r:embed="rId5"/>
          <a:srcRect/>
          <a:stretch>
            <a:fillRect/>
          </a:stretch>
        </p:blipFill>
        <p:spPr bwMode="auto">
          <a:xfrm>
            <a:off x="481013" y="1435100"/>
            <a:ext cx="7232650" cy="2290763"/>
          </a:xfrm>
          <a:prstGeom prst="rect">
            <a:avLst/>
          </a:prstGeom>
          <a:noFill/>
          <a:ln w="12700">
            <a:solidFill>
              <a:schemeClr val="tx1"/>
            </a:solidFill>
            <a:miter lim="800000"/>
            <a:headEnd/>
            <a:tailEnd/>
          </a:ln>
        </p:spPr>
      </p:pic>
      <p:pic>
        <p:nvPicPr>
          <p:cNvPr id="11" name="Рисунок 10"/>
          <p:cNvPicPr>
            <a:picLocks noChangeAspect="1"/>
          </p:cNvPicPr>
          <p:nvPr/>
        </p:nvPicPr>
        <p:blipFill>
          <a:blip r:embed="rId6"/>
          <a:srcRect/>
          <a:stretch>
            <a:fillRect/>
          </a:stretch>
        </p:blipFill>
        <p:spPr bwMode="auto">
          <a:xfrm>
            <a:off x="5070475" y="1447800"/>
            <a:ext cx="7232650" cy="2306638"/>
          </a:xfrm>
          <a:prstGeom prst="rect">
            <a:avLst/>
          </a:prstGeom>
          <a:noFill/>
          <a:ln w="12700">
            <a:solidFill>
              <a:schemeClr val="tx1"/>
            </a:solidFill>
            <a:miter lim="800000"/>
            <a:headEnd/>
            <a:tailEnd/>
          </a:ln>
        </p:spPr>
      </p:pic>
      <p:pic>
        <p:nvPicPr>
          <p:cNvPr id="12" name="Рисунок 11"/>
          <p:cNvPicPr>
            <a:picLocks noChangeAspect="1"/>
          </p:cNvPicPr>
          <p:nvPr/>
        </p:nvPicPr>
        <p:blipFill>
          <a:blip r:embed="rId7"/>
          <a:srcRect/>
          <a:stretch>
            <a:fillRect/>
          </a:stretch>
        </p:blipFill>
        <p:spPr bwMode="auto">
          <a:xfrm>
            <a:off x="292100" y="3498850"/>
            <a:ext cx="8134350" cy="1712913"/>
          </a:xfrm>
          <a:prstGeom prst="rect">
            <a:avLst/>
          </a:prstGeom>
          <a:solidFill>
            <a:schemeClr val="bg1"/>
          </a:solidFill>
          <a:ln w="12700">
            <a:solidFill>
              <a:schemeClr val="tx1"/>
            </a:solidFill>
            <a:miter lim="800000"/>
            <a:headEnd/>
            <a:tailEnd/>
          </a:ln>
        </p:spPr>
      </p:pic>
      <p:pic>
        <p:nvPicPr>
          <p:cNvPr id="13" name="Рисунок 12"/>
          <p:cNvPicPr>
            <a:picLocks noChangeAspect="1"/>
          </p:cNvPicPr>
          <p:nvPr/>
        </p:nvPicPr>
        <p:blipFill>
          <a:blip r:embed="rId8"/>
          <a:srcRect/>
          <a:stretch>
            <a:fillRect/>
          </a:stretch>
        </p:blipFill>
        <p:spPr bwMode="auto">
          <a:xfrm>
            <a:off x="4829175" y="4805363"/>
            <a:ext cx="6518275" cy="1941512"/>
          </a:xfrm>
          <a:prstGeom prst="rect">
            <a:avLst/>
          </a:prstGeom>
          <a:noFill/>
          <a:ln w="12700">
            <a:solidFill>
              <a:schemeClr val="tx1"/>
            </a:solidFill>
            <a:miter lim="800000"/>
            <a:headEnd/>
            <a:tailEnd/>
          </a:ln>
        </p:spPr>
      </p:pic>
      <p:pic>
        <p:nvPicPr>
          <p:cNvPr id="14" name="Рисунок 13"/>
          <p:cNvPicPr>
            <a:picLocks noChangeAspect="1"/>
          </p:cNvPicPr>
          <p:nvPr/>
        </p:nvPicPr>
        <p:blipFill>
          <a:blip r:embed="rId9"/>
          <a:srcRect/>
          <a:stretch>
            <a:fillRect/>
          </a:stretch>
        </p:blipFill>
        <p:spPr bwMode="auto">
          <a:xfrm>
            <a:off x="374650" y="630238"/>
            <a:ext cx="10772775" cy="4129087"/>
          </a:xfrm>
          <a:prstGeom prst="rect">
            <a:avLst/>
          </a:prstGeom>
          <a:noFill/>
          <a:ln w="127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6775" y="139700"/>
            <a:ext cx="10515600" cy="1138238"/>
          </a:xfrm>
        </p:spPr>
        <p:txBody>
          <a:bodyPr rtlCol="0">
            <a:normAutofit fontScale="90000"/>
          </a:bodyPr>
          <a:lstStyle/>
          <a:p>
            <a:pPr algn="ctr" eaLnBrk="1" fontAlgn="auto" hangingPunct="1">
              <a:spcAft>
                <a:spcPts val="0"/>
              </a:spcAft>
              <a:defRPr/>
            </a:pPr>
            <a:r>
              <a:rPr lang="ru-RU" b="1" dirty="0">
                <a:solidFill>
                  <a:srgbClr val="FF0000"/>
                </a:solidFill>
                <a:latin typeface="+mn-lt"/>
              </a:rPr>
              <a:t>Особые ситуации</a:t>
            </a:r>
            <a:br>
              <a:rPr lang="ru-RU" b="1" dirty="0">
                <a:solidFill>
                  <a:srgbClr val="FF0000"/>
                </a:solidFill>
                <a:latin typeface="+mn-lt"/>
                <a:ea typeface="Calibri" panose="020F0502020204030204" pitchFamily="34" charset="0"/>
                <a:cs typeface="Times New Roman" panose="02020603050405020304" pitchFamily="18" charset="0"/>
              </a:rPr>
            </a:br>
            <a:endParaRPr lang="ru-RU" dirty="0">
              <a:latin typeface="+mn-lt"/>
            </a:endParaRPr>
          </a:p>
        </p:txBody>
      </p:sp>
      <p:graphicFrame>
        <p:nvGraphicFramePr>
          <p:cNvPr id="37920" name="Group 32"/>
          <p:cNvGraphicFramePr>
            <a:graphicFrameLocks noGrp="1"/>
          </p:cNvGraphicFramePr>
          <p:nvPr>
            <p:ph idx="1"/>
          </p:nvPr>
        </p:nvGraphicFramePr>
        <p:xfrm>
          <a:off x="119063" y="811213"/>
          <a:ext cx="12009437" cy="5141941"/>
        </p:xfrm>
        <a:graphic>
          <a:graphicData uri="http://schemas.openxmlformats.org/drawingml/2006/table">
            <a:tbl>
              <a:tblPr/>
              <a:tblGrid>
                <a:gridCol w="1577975">
                  <a:extLst>
                    <a:ext uri="{9D8B030D-6E8A-4147-A177-3AD203B41FA5}">
                      <a16:colId xmlns:a16="http://schemas.microsoft.com/office/drawing/2014/main" val="20000"/>
                    </a:ext>
                  </a:extLst>
                </a:gridCol>
                <a:gridCol w="4437062">
                  <a:extLst>
                    <a:ext uri="{9D8B030D-6E8A-4147-A177-3AD203B41FA5}">
                      <a16:colId xmlns:a16="http://schemas.microsoft.com/office/drawing/2014/main" val="20001"/>
                    </a:ext>
                  </a:extLst>
                </a:gridCol>
                <a:gridCol w="1824038">
                  <a:extLst>
                    <a:ext uri="{9D8B030D-6E8A-4147-A177-3AD203B41FA5}">
                      <a16:colId xmlns:a16="http://schemas.microsoft.com/office/drawing/2014/main" val="20002"/>
                    </a:ext>
                  </a:extLst>
                </a:gridCol>
                <a:gridCol w="4170362">
                  <a:extLst>
                    <a:ext uri="{9D8B030D-6E8A-4147-A177-3AD203B41FA5}">
                      <a16:colId xmlns:a16="http://schemas.microsoft.com/office/drawing/2014/main" val="20003"/>
                    </a:ext>
                  </a:extLst>
                </a:gridCol>
              </a:tblGrid>
              <a:tr h="268288">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Особая ситуация</a:t>
                      </a:r>
                      <a:endParaRPr kumimoji="0" lang="ru-RU" sz="16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Факторы, необходимые принимать во внимание</a:t>
                      </a:r>
                      <a:endParaRPr kumimoji="0" lang="ru-RU" sz="16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Модификация </a:t>
                      </a:r>
                      <a:r>
                        <a:rPr kumimoji="0" lang="en-US" sz="1600" b="1" i="0" u="none" strike="noStrike" cap="none" normalizeH="0" baseline="0">
                          <a:ln>
                            <a:noFill/>
                          </a:ln>
                          <a:solidFill>
                            <a:srgbClr val="FFFFFF"/>
                          </a:solidFill>
                          <a:effectLst/>
                          <a:latin typeface="Calibri" pitchFamily="34" charset="0"/>
                          <a:cs typeface="Arial" charset="0"/>
                        </a:rPr>
                        <a:t>sTOP</a:t>
                      </a:r>
                      <a:endParaRPr kumimoji="0" lang="ru-RU" sz="16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Потенциальный вариант решения</a:t>
                      </a:r>
                      <a:endParaRPr kumimoji="0" lang="ru-RU" sz="16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46138">
                <a:tc rowSpan="4">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ru-RU" sz="1600" b="1" i="0" u="none" strike="noStrike" cap="none" normalizeH="0" baseline="0">
                        <a:ln>
                          <a:noFill/>
                        </a:ln>
                        <a:solidFill>
                          <a:srgbClr val="FFFFFF"/>
                        </a:solidFill>
                        <a:effectLst/>
                        <a:latin typeface="Calibri" pitchFamily="34" charset="0"/>
                        <a:cs typeface="Arial" charset="0"/>
                      </a:endParaRPr>
                    </a:p>
                    <a:p>
                      <a:pPr marL="0" marR="0" lvl="0" indent="0" algn="l" defTabSz="914400" rtl="0" eaLnBrk="1" fontAlgn="base" latinLnBrk="0" hangingPunct="1">
                        <a:lnSpc>
                          <a:spcPct val="107000"/>
                        </a:lnSpc>
                        <a:spcBef>
                          <a:spcPct val="0"/>
                        </a:spcBef>
                        <a:spcAft>
                          <a:spcPct val="0"/>
                        </a:spcAft>
                        <a:buClrTx/>
                        <a:buSzTx/>
                        <a:buFontTx/>
                        <a:buNone/>
                        <a:tabLst/>
                      </a:pPr>
                      <a:endParaRPr kumimoji="0" lang="ru-RU" sz="1600" b="1" i="0" u="none" strike="noStrike" cap="none" normalizeH="0" baseline="0">
                        <a:ln>
                          <a:noFill/>
                        </a:ln>
                        <a:solidFill>
                          <a:srgbClr val="FFFFFF"/>
                        </a:solidFill>
                        <a:effectLst/>
                        <a:latin typeface="Calibri" pitchFamily="34" charset="0"/>
                        <a:cs typeface="Arial" charset="0"/>
                      </a:endParaRPr>
                    </a:p>
                    <a:p>
                      <a:pPr marL="0" marR="0" lvl="0" indent="0" algn="l" defTabSz="914400" rtl="0" eaLnBrk="1" fontAlgn="base" latinLnBrk="0" hangingPunct="1">
                        <a:lnSpc>
                          <a:spcPct val="107000"/>
                        </a:lnSpc>
                        <a:spcBef>
                          <a:spcPct val="0"/>
                        </a:spcBef>
                        <a:spcAft>
                          <a:spcPct val="0"/>
                        </a:spcAft>
                        <a:buClrTx/>
                        <a:buSzTx/>
                        <a:buFontTx/>
                        <a:buNone/>
                        <a:tabLst/>
                      </a:pPr>
                      <a:endParaRPr kumimoji="0" lang="ru-RU" sz="1600" b="1" i="0" u="none" strike="noStrike" cap="none" normalizeH="0" baseline="0">
                        <a:ln>
                          <a:noFill/>
                        </a:ln>
                        <a:solidFill>
                          <a:srgbClr val="FFFFFF"/>
                        </a:solidFill>
                        <a:effectLst/>
                        <a:latin typeface="Calibri" pitchFamily="34" charset="0"/>
                        <a:cs typeface="Arial" charset="0"/>
                      </a:endParaRPr>
                    </a:p>
                    <a:p>
                      <a:pPr marL="0" marR="0" lvl="0" indent="0" algn="l" defTabSz="914400" rtl="0" eaLnBrk="1" fontAlgn="base" latinLnBrk="0" hangingPunct="1">
                        <a:lnSpc>
                          <a:spcPct val="107000"/>
                        </a:lnSpc>
                        <a:spcBef>
                          <a:spcPct val="0"/>
                        </a:spcBef>
                        <a:spcAft>
                          <a:spcPct val="0"/>
                        </a:spcAft>
                        <a:buClrTx/>
                        <a:buSzTx/>
                        <a:buFontTx/>
                        <a:buNone/>
                        <a:tabLst/>
                      </a:pPr>
                      <a:endParaRPr kumimoji="0" lang="ru-RU" sz="1600" b="1" i="0" u="none" strike="noStrike" cap="none" normalizeH="0" baseline="0">
                        <a:ln>
                          <a:noFill/>
                        </a:ln>
                        <a:solidFill>
                          <a:srgbClr val="FFFFFF"/>
                        </a:solidFill>
                        <a:effectLst/>
                        <a:latin typeface="Calibri" pitchFamily="34" charset="0"/>
                        <a:cs typeface="Arial" charset="0"/>
                      </a:endParaRPr>
                    </a:p>
                    <a:p>
                      <a:pPr marL="0" marR="0" lvl="0" indent="0" algn="l" defTabSz="914400" rtl="0" eaLnBrk="1" fontAlgn="base" latinLnBrk="0" hangingPunct="1">
                        <a:lnSpc>
                          <a:spcPct val="107000"/>
                        </a:lnSpc>
                        <a:spcBef>
                          <a:spcPct val="0"/>
                        </a:spcBef>
                        <a:spcAft>
                          <a:spcPct val="0"/>
                        </a:spcAft>
                        <a:buClrTx/>
                        <a:buSzTx/>
                        <a:buFontTx/>
                        <a:buNone/>
                        <a:tabLst/>
                      </a:pPr>
                      <a:endParaRPr kumimoji="0" lang="ru-RU" sz="1600" b="1" i="0" u="none" strike="noStrike" cap="none" normalizeH="0" baseline="0">
                        <a:ln>
                          <a:noFill/>
                        </a:ln>
                        <a:solidFill>
                          <a:srgbClr val="FFFFFF"/>
                        </a:solidFill>
                        <a:effectLst/>
                        <a:latin typeface="Calibri" pitchFamily="34" charset="0"/>
                        <a:cs typeface="Arial" charset="0"/>
                      </a:endParaRPr>
                    </a:p>
                    <a:p>
                      <a:pPr marL="0" marR="0" lvl="0" indent="0" algn="ctr"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Ожирение</a:t>
                      </a:r>
                      <a:endParaRPr kumimoji="0" lang="ru-RU" sz="16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 </a:t>
                      </a: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 </a:t>
                      </a: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 </a:t>
                      </a: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Критические побочные эффекты чрезмерной седации</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Седация</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Избегать или минимизировать седацию</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0001"/>
                  </a:ext>
                </a:extLst>
              </a:tr>
              <a:tr h="669925">
                <a:tc vMerge="1">
                  <a:txBody>
                    <a:bodyPr/>
                    <a:lstStyle/>
                    <a:p>
                      <a:endParaRPr lang="ru-RU"/>
                    </a:p>
                  </a:txBody>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Риск передозировки местных анестетиков</a:t>
                      </a:r>
                    </a:p>
                    <a:p>
                      <a:pPr marL="0" marR="0" lvl="0" indent="0" algn="l" defTabSz="914400" rtl="0" eaLnBrk="1" fontAlgn="base" latinLnBrk="0" hangingPunct="1">
                        <a:lnSpc>
                          <a:spcPct val="107000"/>
                        </a:lnSpc>
                        <a:spcBef>
                          <a:spcPct val="0"/>
                        </a:spcBef>
                        <a:spcAft>
                          <a:spcPct val="0"/>
                        </a:spcAft>
                        <a:buClrTx/>
                        <a:buSzTx/>
                        <a:buFontTx/>
                        <a:buNone/>
                        <a:tabLst/>
                      </a:pP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Топикализация</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Расчет доз на идеальную массу тела</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10002"/>
                  </a:ext>
                </a:extLst>
              </a:tr>
              <a:tr h="1012825">
                <a:tc vMerge="1">
                  <a:txBody>
                    <a:bodyPr/>
                    <a:lstStyle/>
                    <a:p>
                      <a:endParaRPr lang="ru-RU"/>
                    </a:p>
                  </a:txBody>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Повышенная потребность в кислороде и сниженный кислородный резерв</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Оксигенация</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Оксигенотерапия является жизненно - важной</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0003"/>
                  </a:ext>
                </a:extLst>
              </a:tr>
              <a:tr h="1158875">
                <a:tc vMerge="1">
                  <a:txBody>
                    <a:bodyPr/>
                    <a:lstStyle/>
                    <a:p>
                      <a:endParaRPr lang="ru-RU"/>
                    </a:p>
                  </a:txBody>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Ограничение движения диафрагмы (</a:t>
                      </a:r>
                      <a:r>
                        <a:rPr kumimoji="0" lang="en-US" sz="1600" b="0" i="0" u="none" strike="noStrike" cap="none" normalizeH="0" baseline="0">
                          <a:ln>
                            <a:noFill/>
                          </a:ln>
                          <a:solidFill>
                            <a:srgbClr val="000000"/>
                          </a:solidFill>
                          <a:effectLst/>
                          <a:latin typeface="Calibri" pitchFamily="34" charset="0"/>
                          <a:cs typeface="Arial" charset="0"/>
                        </a:rPr>
                        <a:t>diaphragmatic splinting</a:t>
                      </a:r>
                      <a:r>
                        <a:rPr kumimoji="0" lang="ru-RU" sz="1600" b="0" i="0" u="none" strike="noStrike" cap="none" normalizeH="0" baseline="0">
                          <a:ln>
                            <a:noFill/>
                          </a:ln>
                          <a:solidFill>
                            <a:srgbClr val="000000"/>
                          </a:solidFill>
                          <a:effectLst/>
                          <a:latin typeface="Calibri" pitchFamily="34" charset="0"/>
                          <a:cs typeface="Arial" charset="0"/>
                        </a:rPr>
                        <a:t>) и сниженная функциональная остаточная емкость легких (ФОЕ);</a:t>
                      </a: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Экстренный передне-шейный доступ является более трудным для выполнения</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Интубация</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Положение сидя или обратное положение Тренделенбурга.</a:t>
                      </a: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Оператор напротив пациента.</a:t>
                      </a: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Ранняя идентификация и отметка перстнещитовидной мембраны.</a:t>
                      </a: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Применение УЗИ для идентификации перстнещитовидной мембраны</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23838"/>
            <a:ext cx="10515600" cy="1100137"/>
          </a:xfrm>
        </p:spPr>
        <p:txBody>
          <a:bodyPr rtlCol="0">
            <a:normAutofit fontScale="90000"/>
          </a:bodyPr>
          <a:lstStyle/>
          <a:p>
            <a:pPr algn="ctr" eaLnBrk="1" fontAlgn="auto" hangingPunct="1">
              <a:spcAft>
                <a:spcPts val="0"/>
              </a:spcAft>
              <a:defRPr/>
            </a:pPr>
            <a:r>
              <a:rPr lang="ru-RU" b="1" dirty="0">
                <a:solidFill>
                  <a:srgbClr val="FF0000"/>
                </a:solidFill>
                <a:latin typeface="+mn-lt"/>
              </a:rPr>
              <a:t>Особые ситуации</a:t>
            </a:r>
            <a:br>
              <a:rPr lang="ru-RU" b="1" dirty="0">
                <a:solidFill>
                  <a:srgbClr val="FF0000"/>
                </a:solidFill>
                <a:latin typeface="+mn-lt"/>
                <a:ea typeface="Calibri" panose="020F0502020204030204" pitchFamily="34" charset="0"/>
                <a:cs typeface="Times New Roman" panose="02020603050405020304" pitchFamily="18" charset="0"/>
              </a:rPr>
            </a:br>
            <a:endParaRPr lang="ru-RU" dirty="0">
              <a:latin typeface="+mn-lt"/>
            </a:endParaRPr>
          </a:p>
        </p:txBody>
      </p:sp>
      <p:graphicFrame>
        <p:nvGraphicFramePr>
          <p:cNvPr id="38945" name="Group 33"/>
          <p:cNvGraphicFramePr>
            <a:graphicFrameLocks noGrp="1"/>
          </p:cNvGraphicFramePr>
          <p:nvPr>
            <p:ph idx="1"/>
          </p:nvPr>
        </p:nvGraphicFramePr>
        <p:xfrm>
          <a:off x="95250" y="952500"/>
          <a:ext cx="12001500" cy="4756524"/>
        </p:xfrm>
        <a:graphic>
          <a:graphicData uri="http://schemas.openxmlformats.org/drawingml/2006/table">
            <a:tbl>
              <a:tblPr/>
              <a:tblGrid>
                <a:gridCol w="1476375">
                  <a:extLst>
                    <a:ext uri="{9D8B030D-6E8A-4147-A177-3AD203B41FA5}">
                      <a16:colId xmlns:a16="http://schemas.microsoft.com/office/drawing/2014/main" val="20000"/>
                    </a:ext>
                  </a:extLst>
                </a:gridCol>
                <a:gridCol w="4535488">
                  <a:extLst>
                    <a:ext uri="{9D8B030D-6E8A-4147-A177-3AD203B41FA5}">
                      <a16:colId xmlns:a16="http://schemas.microsoft.com/office/drawing/2014/main" val="20001"/>
                    </a:ext>
                  </a:extLst>
                </a:gridCol>
                <a:gridCol w="1822450">
                  <a:extLst>
                    <a:ext uri="{9D8B030D-6E8A-4147-A177-3AD203B41FA5}">
                      <a16:colId xmlns:a16="http://schemas.microsoft.com/office/drawing/2014/main" val="20002"/>
                    </a:ext>
                  </a:extLst>
                </a:gridCol>
                <a:gridCol w="4167187">
                  <a:extLst>
                    <a:ext uri="{9D8B030D-6E8A-4147-A177-3AD203B41FA5}">
                      <a16:colId xmlns:a16="http://schemas.microsoft.com/office/drawing/2014/main" val="20003"/>
                    </a:ext>
                  </a:extLst>
                </a:gridCol>
              </a:tblGrid>
              <a:tr h="544513">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Особая ситуация</a:t>
                      </a:r>
                      <a:endParaRPr kumimoji="0" lang="ru-RU" sz="16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Факторы, необходимые принимать во внимание</a:t>
                      </a:r>
                      <a:endParaRPr kumimoji="0" lang="ru-RU" sz="16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Модификация </a:t>
                      </a:r>
                      <a:r>
                        <a:rPr kumimoji="0" lang="en-US" sz="1600" b="1" i="0" u="none" strike="noStrike" cap="none" normalizeH="0" baseline="0">
                          <a:ln>
                            <a:noFill/>
                          </a:ln>
                          <a:solidFill>
                            <a:srgbClr val="FFFFFF"/>
                          </a:solidFill>
                          <a:effectLst/>
                          <a:latin typeface="Calibri" pitchFamily="34" charset="0"/>
                          <a:cs typeface="Arial" charset="0"/>
                        </a:rPr>
                        <a:t>sTOP</a:t>
                      </a:r>
                      <a:endParaRPr kumimoji="0" lang="ru-RU" sz="16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Потенциальный вариант решения</a:t>
                      </a:r>
                      <a:endParaRPr kumimoji="0" lang="ru-RU" sz="16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88963">
                <a:tc rowSpan="4">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ru-RU" sz="1600" b="1" i="0" u="none" strike="noStrike" cap="none" normalizeH="0" baseline="0">
                        <a:ln>
                          <a:noFill/>
                        </a:ln>
                        <a:solidFill>
                          <a:srgbClr val="FFFFFF"/>
                        </a:solidFill>
                        <a:effectLst/>
                        <a:latin typeface="Calibri" pitchFamily="34" charset="0"/>
                        <a:cs typeface="Arial" charset="0"/>
                      </a:endParaRPr>
                    </a:p>
                    <a:p>
                      <a:pPr marL="0" marR="0" lvl="0" indent="0" algn="l" defTabSz="914400" rtl="0" eaLnBrk="1" fontAlgn="base" latinLnBrk="0" hangingPunct="1">
                        <a:lnSpc>
                          <a:spcPct val="107000"/>
                        </a:lnSpc>
                        <a:spcBef>
                          <a:spcPct val="0"/>
                        </a:spcBef>
                        <a:spcAft>
                          <a:spcPct val="0"/>
                        </a:spcAft>
                        <a:buClrTx/>
                        <a:buSzTx/>
                        <a:buFontTx/>
                        <a:buNone/>
                        <a:tabLst/>
                      </a:pPr>
                      <a:endParaRPr kumimoji="0" lang="ru-RU" sz="1600" b="1" i="0" u="none" strike="noStrike" cap="none" normalizeH="0" baseline="0">
                        <a:ln>
                          <a:noFill/>
                        </a:ln>
                        <a:solidFill>
                          <a:srgbClr val="FFFFFF"/>
                        </a:solidFill>
                        <a:effectLst/>
                        <a:latin typeface="Calibri" pitchFamily="34" charset="0"/>
                        <a:cs typeface="Arial" charset="0"/>
                      </a:endParaRPr>
                    </a:p>
                    <a:p>
                      <a:pPr marL="0" marR="0" lvl="0" indent="0" algn="l" defTabSz="914400" rtl="0" eaLnBrk="1" fontAlgn="base" latinLnBrk="0" hangingPunct="1">
                        <a:lnSpc>
                          <a:spcPct val="107000"/>
                        </a:lnSpc>
                        <a:spcBef>
                          <a:spcPct val="0"/>
                        </a:spcBef>
                        <a:spcAft>
                          <a:spcPct val="0"/>
                        </a:spcAft>
                        <a:buClrTx/>
                        <a:buSzTx/>
                        <a:buFontTx/>
                        <a:buNone/>
                        <a:tabLst/>
                      </a:pPr>
                      <a:endParaRPr kumimoji="0" lang="ru-RU" sz="1600" b="1" i="0" u="none" strike="noStrike" cap="none" normalizeH="0" baseline="0">
                        <a:ln>
                          <a:noFill/>
                        </a:ln>
                        <a:solidFill>
                          <a:srgbClr val="FFFFFF"/>
                        </a:solidFill>
                        <a:effectLst/>
                        <a:latin typeface="Calibri" pitchFamily="34" charset="0"/>
                        <a:cs typeface="Arial" charset="0"/>
                      </a:endParaRPr>
                    </a:p>
                    <a:p>
                      <a:pPr marL="0" marR="0" lvl="0" indent="0" algn="l" defTabSz="914400" rtl="0" eaLnBrk="1" fontAlgn="base" latinLnBrk="0" hangingPunct="1">
                        <a:lnSpc>
                          <a:spcPct val="107000"/>
                        </a:lnSpc>
                        <a:spcBef>
                          <a:spcPct val="0"/>
                        </a:spcBef>
                        <a:spcAft>
                          <a:spcPct val="0"/>
                        </a:spcAft>
                        <a:buClrTx/>
                        <a:buSzTx/>
                        <a:buFontTx/>
                        <a:buNone/>
                        <a:tabLst/>
                      </a:pPr>
                      <a:endParaRPr kumimoji="0" lang="ru-RU" sz="1600" b="1" i="0" u="none" strike="noStrike" cap="none" normalizeH="0" baseline="0">
                        <a:ln>
                          <a:noFill/>
                        </a:ln>
                        <a:solidFill>
                          <a:srgbClr val="FFFFFF"/>
                        </a:solidFill>
                        <a:effectLst/>
                        <a:latin typeface="Calibri" pitchFamily="34" charset="0"/>
                        <a:cs typeface="Arial" charset="0"/>
                      </a:endParaRP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Травма</a:t>
                      </a:r>
                      <a:endParaRPr kumimoji="0" lang="ru-RU" sz="16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 </a:t>
                      </a: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 </a:t>
                      </a: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 </a:t>
                      </a: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Критические побочные эффекты чрезмерной седации</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Седация</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Избегать или минимизировать седацию</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0001"/>
                  </a:ext>
                </a:extLst>
              </a:tr>
              <a:tr h="207963">
                <a:tc vMerge="1">
                  <a:txBody>
                    <a:bodyPr/>
                    <a:lstStyle/>
                    <a:p>
                      <a:endParaRPr lang="ru-RU"/>
                    </a:p>
                  </a:txBody>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Затруднение при назначении вследствие загрязненных дыхательных путей</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Топикализация</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Очищение дыхательных путей перед топикализацией</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10002"/>
                  </a:ext>
                </a:extLst>
              </a:tr>
              <a:tr h="835025">
                <a:tc vMerge="1">
                  <a:txBody>
                    <a:bodyPr/>
                    <a:lstStyle/>
                    <a:p>
                      <a:endParaRPr lang="ru-RU"/>
                    </a:p>
                  </a:txBody>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Повышенная потребность в кислороде и сниженный кислородный резерв</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Оксигенация</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Оксигенотерапия является жизненно - важной</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0003"/>
                  </a:ext>
                </a:extLst>
              </a:tr>
              <a:tr h="1317625">
                <a:tc vMerge="1">
                  <a:txBody>
                    <a:bodyPr/>
                    <a:lstStyle/>
                    <a:p>
                      <a:endParaRPr lang="ru-RU"/>
                    </a:p>
                  </a:txBody>
                  <a:tcPr/>
                </a:tc>
                <a:tc>
                  <a:txBody>
                    <a:bodyPr/>
                    <a:lstStyle/>
                    <a:p>
                      <a:pPr marL="342900" marR="0" lvl="0" indent="-342900" algn="l" defTabSz="914400" rtl="0" eaLnBrk="1" fontAlgn="base" latinLnBrk="0" hangingPunct="1">
                        <a:lnSpc>
                          <a:spcPct val="107000"/>
                        </a:lnSpc>
                        <a:spcBef>
                          <a:spcPct val="0"/>
                        </a:spcBef>
                        <a:spcAft>
                          <a:spcPct val="0"/>
                        </a:spcAft>
                        <a:buClrTx/>
                        <a:buSzTx/>
                        <a:buFont typeface="Symbol" pitchFamily="18" charset="2"/>
                        <a:buChar char=""/>
                        <a:tabLst/>
                      </a:pPr>
                      <a:r>
                        <a:rPr kumimoji="0" lang="ru-RU" sz="1600" b="0" i="0" u="none" strike="noStrike" cap="none" normalizeH="0" baseline="0">
                          <a:ln>
                            <a:noFill/>
                          </a:ln>
                          <a:solidFill>
                            <a:srgbClr val="000000"/>
                          </a:solidFill>
                          <a:effectLst/>
                          <a:latin typeface="Calibri" pitchFamily="34" charset="0"/>
                          <a:cs typeface="Arial" charset="0"/>
                        </a:rPr>
                        <a:t>Нестабильное состояние пациента может ограничивать транспортировку в операционную;</a:t>
                      </a:r>
                    </a:p>
                    <a:p>
                      <a:pPr marL="342900" marR="0" lvl="0" indent="-342900" algn="l" defTabSz="914400" rtl="0" eaLnBrk="1" fontAlgn="base" latinLnBrk="0" hangingPunct="1">
                        <a:lnSpc>
                          <a:spcPct val="107000"/>
                        </a:lnSpc>
                        <a:spcBef>
                          <a:spcPct val="0"/>
                        </a:spcBef>
                        <a:spcAft>
                          <a:spcPct val="0"/>
                        </a:spcAft>
                        <a:buClrTx/>
                        <a:buSzTx/>
                        <a:buFont typeface="Symbol" pitchFamily="18" charset="2"/>
                        <a:buChar char=""/>
                        <a:tabLst/>
                      </a:pPr>
                      <a:r>
                        <a:rPr kumimoji="0" lang="ru-RU" sz="1600" b="0" i="0" u="none" strike="noStrike" cap="none" normalizeH="0" baseline="0">
                          <a:ln>
                            <a:noFill/>
                          </a:ln>
                          <a:solidFill>
                            <a:srgbClr val="000000"/>
                          </a:solidFill>
                          <a:effectLst/>
                          <a:latin typeface="Calibri" pitchFamily="34" charset="0"/>
                          <a:cs typeface="Arial" charset="0"/>
                        </a:rPr>
                        <a:t>Загрязнение дыхательных путей вследствие кровотечения, секреции, рвоты и отека тканей</a:t>
                      </a:r>
                    </a:p>
                    <a:p>
                      <a:pPr marL="342900" marR="0" lvl="0" indent="-342900" algn="l" defTabSz="914400" rtl="0" eaLnBrk="1" fontAlgn="base" latinLnBrk="0" hangingPunct="1">
                        <a:lnSpc>
                          <a:spcPct val="107000"/>
                        </a:lnSpc>
                        <a:spcBef>
                          <a:spcPct val="0"/>
                        </a:spcBef>
                        <a:spcAft>
                          <a:spcPct val="0"/>
                        </a:spcAft>
                        <a:buClrTx/>
                        <a:buSzTx/>
                        <a:buFont typeface="Symbol" pitchFamily="18" charset="2"/>
                        <a:buChar char=""/>
                        <a:tabLst/>
                      </a:pPr>
                      <a:r>
                        <a:rPr kumimoji="0" lang="ru-RU" sz="1600" b="0" i="0" u="none" strike="noStrike" cap="none" normalizeH="0" baseline="0">
                          <a:ln>
                            <a:noFill/>
                          </a:ln>
                          <a:solidFill>
                            <a:srgbClr val="000000"/>
                          </a:solidFill>
                          <a:effectLst/>
                          <a:latin typeface="Calibri" pitchFamily="34" charset="0"/>
                          <a:cs typeface="Arial" charset="0"/>
                        </a:rPr>
                        <a:t>Подозреваемый перелом основания черепа или лицевых структур</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Интубация</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2900" marR="0" lvl="0" indent="-342900" algn="l" defTabSz="914400" rtl="0" eaLnBrk="1" fontAlgn="base" latinLnBrk="0" hangingPunct="1">
                        <a:lnSpc>
                          <a:spcPct val="107000"/>
                        </a:lnSpc>
                        <a:spcBef>
                          <a:spcPct val="0"/>
                        </a:spcBef>
                        <a:spcAft>
                          <a:spcPct val="0"/>
                        </a:spcAft>
                        <a:buClrTx/>
                        <a:buSzTx/>
                        <a:buFont typeface="Symbol" pitchFamily="18" charset="2"/>
                        <a:buChar char=""/>
                        <a:tabLst/>
                      </a:pPr>
                      <a:r>
                        <a:rPr kumimoji="0" lang="ru-RU" sz="1600" b="0" i="0" u="none" strike="noStrike" cap="none" normalizeH="0" baseline="0">
                          <a:ln>
                            <a:noFill/>
                          </a:ln>
                          <a:solidFill>
                            <a:srgbClr val="000000"/>
                          </a:solidFill>
                          <a:effectLst/>
                          <a:latin typeface="Calibri" pitchFamily="34" charset="0"/>
                          <a:cs typeface="Arial" charset="0"/>
                        </a:rPr>
                        <a:t>Не транспортировать пациента за пределы отделения интенсивной терапии;</a:t>
                      </a:r>
                    </a:p>
                    <a:p>
                      <a:pPr marL="342900" marR="0" lvl="0" indent="-342900" algn="l" defTabSz="914400" rtl="0" eaLnBrk="1" fontAlgn="base" latinLnBrk="0" hangingPunct="1">
                        <a:lnSpc>
                          <a:spcPct val="107000"/>
                        </a:lnSpc>
                        <a:spcBef>
                          <a:spcPct val="0"/>
                        </a:spcBef>
                        <a:spcAft>
                          <a:spcPct val="0"/>
                        </a:spcAft>
                        <a:buClrTx/>
                        <a:buSzTx/>
                        <a:buFont typeface="Symbol" pitchFamily="18" charset="2"/>
                        <a:buChar char=""/>
                        <a:tabLst/>
                      </a:pPr>
                      <a:r>
                        <a:rPr kumimoji="0" lang="ru-RU" sz="1600" b="0" i="0" u="none" strike="noStrike" cap="none" normalizeH="0" baseline="0">
                          <a:ln>
                            <a:noFill/>
                          </a:ln>
                          <a:solidFill>
                            <a:srgbClr val="000000"/>
                          </a:solidFill>
                          <a:effectLst/>
                          <a:latin typeface="Calibri" pitchFamily="34" charset="0"/>
                          <a:cs typeface="Arial" charset="0"/>
                        </a:rPr>
                        <a:t>ИТС:ВЛ, интубация трахеи через НВУ;</a:t>
                      </a:r>
                    </a:p>
                    <a:p>
                      <a:pPr marL="342900" marR="0" lvl="0" indent="-342900" algn="l" defTabSz="914400" rtl="0" eaLnBrk="1" fontAlgn="base" latinLnBrk="0" hangingPunct="1">
                        <a:lnSpc>
                          <a:spcPct val="107000"/>
                        </a:lnSpc>
                        <a:spcBef>
                          <a:spcPct val="0"/>
                        </a:spcBef>
                        <a:spcAft>
                          <a:spcPct val="0"/>
                        </a:spcAft>
                        <a:buClrTx/>
                        <a:buSzTx/>
                        <a:buFont typeface="Symbol" pitchFamily="18" charset="2"/>
                        <a:buChar char=""/>
                        <a:tabLst/>
                      </a:pPr>
                      <a:r>
                        <a:rPr kumimoji="0" lang="ru-RU" sz="1600" b="0" i="0" u="none" strike="noStrike" cap="none" normalizeH="0" baseline="0">
                          <a:ln>
                            <a:noFill/>
                          </a:ln>
                          <a:solidFill>
                            <a:srgbClr val="000000"/>
                          </a:solidFill>
                          <a:effectLst/>
                          <a:latin typeface="Calibri" pitchFamily="34" charset="0"/>
                          <a:cs typeface="Arial" charset="0"/>
                        </a:rPr>
                        <a:t>Избегать высокопоточной назальной оксигенации (ВПНО), оральный доступ при ИТС</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10004"/>
                  </a:ext>
                </a:extLst>
              </a:tr>
            </a:tbl>
          </a:graphicData>
        </a:graphic>
      </p:graphicFrame>
      <p:sp>
        <p:nvSpPr>
          <p:cNvPr id="38943" name="Rectangle 1"/>
          <p:cNvSpPr>
            <a:spLocks noChangeArrowheads="1"/>
          </p:cNvSpPr>
          <p:nvPr/>
        </p:nvSpPr>
        <p:spPr bwMode="auto">
          <a:xfrm>
            <a:off x="0" y="0"/>
            <a:ext cx="12192000" cy="457200"/>
          </a:xfrm>
          <a:prstGeom prst="rect">
            <a:avLst/>
          </a:prstGeom>
          <a:noFill/>
          <a:ln w="9525">
            <a:noFill/>
            <a:miter lim="800000"/>
            <a:headEnd/>
            <a:tailEnd/>
          </a:ln>
        </p:spPr>
        <p:txBody>
          <a:bodyPr wrap="none" anchor="ctr">
            <a:spAutoFit/>
          </a:bodyPr>
          <a:lstStyle/>
          <a:p>
            <a:endParaRPr lang="ru-RU">
              <a:latin typeface="Calibr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3600" y="261938"/>
            <a:ext cx="10515600" cy="1258887"/>
          </a:xfrm>
        </p:spPr>
        <p:txBody>
          <a:bodyPr rtlCol="0">
            <a:normAutofit fontScale="90000"/>
          </a:bodyPr>
          <a:lstStyle/>
          <a:p>
            <a:pPr algn="ctr" eaLnBrk="1" fontAlgn="auto" hangingPunct="1">
              <a:spcAft>
                <a:spcPts val="0"/>
              </a:spcAft>
              <a:defRPr/>
            </a:pPr>
            <a:r>
              <a:rPr lang="ru-RU" b="1" dirty="0">
                <a:solidFill>
                  <a:srgbClr val="FF0000"/>
                </a:solidFill>
                <a:latin typeface="+mn-lt"/>
              </a:rPr>
              <a:t>Особые ситуации</a:t>
            </a:r>
            <a:br>
              <a:rPr lang="ru-RU" b="1" dirty="0">
                <a:solidFill>
                  <a:srgbClr val="FF0000"/>
                </a:solidFill>
                <a:latin typeface="+mn-lt"/>
                <a:ea typeface="Calibri" panose="020F0502020204030204" pitchFamily="34" charset="0"/>
                <a:cs typeface="Times New Roman" panose="02020603050405020304" pitchFamily="18" charset="0"/>
              </a:rPr>
            </a:br>
            <a:endParaRPr lang="ru-RU" dirty="0">
              <a:latin typeface="+mn-lt"/>
            </a:endParaRPr>
          </a:p>
        </p:txBody>
      </p:sp>
      <p:graphicFrame>
        <p:nvGraphicFramePr>
          <p:cNvPr id="39968" name="Group 32"/>
          <p:cNvGraphicFramePr>
            <a:graphicFrameLocks noGrp="1"/>
          </p:cNvGraphicFramePr>
          <p:nvPr>
            <p:ph idx="1"/>
          </p:nvPr>
        </p:nvGraphicFramePr>
        <p:xfrm>
          <a:off x="173038" y="1260475"/>
          <a:ext cx="11896725" cy="4988099"/>
        </p:xfrm>
        <a:graphic>
          <a:graphicData uri="http://schemas.openxmlformats.org/drawingml/2006/table">
            <a:tbl>
              <a:tblPr/>
              <a:tblGrid>
                <a:gridCol w="1752600">
                  <a:extLst>
                    <a:ext uri="{9D8B030D-6E8A-4147-A177-3AD203B41FA5}">
                      <a16:colId xmlns:a16="http://schemas.microsoft.com/office/drawing/2014/main" val="20000"/>
                    </a:ext>
                  </a:extLst>
                </a:gridCol>
                <a:gridCol w="4206875">
                  <a:extLst>
                    <a:ext uri="{9D8B030D-6E8A-4147-A177-3AD203B41FA5}">
                      <a16:colId xmlns:a16="http://schemas.microsoft.com/office/drawing/2014/main" val="20001"/>
                    </a:ext>
                  </a:extLst>
                </a:gridCol>
                <a:gridCol w="1806575">
                  <a:extLst>
                    <a:ext uri="{9D8B030D-6E8A-4147-A177-3AD203B41FA5}">
                      <a16:colId xmlns:a16="http://schemas.microsoft.com/office/drawing/2014/main" val="20002"/>
                    </a:ext>
                  </a:extLst>
                </a:gridCol>
                <a:gridCol w="4130675">
                  <a:extLst>
                    <a:ext uri="{9D8B030D-6E8A-4147-A177-3AD203B41FA5}">
                      <a16:colId xmlns:a16="http://schemas.microsoft.com/office/drawing/2014/main" val="20003"/>
                    </a:ext>
                  </a:extLst>
                </a:gridCol>
              </a:tblGrid>
              <a:tr h="64293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Особая ситуация</a:t>
                      </a:r>
                      <a:endParaRPr kumimoji="0" lang="ru-RU" sz="16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Факторы, необходимые принимать во внимание</a:t>
                      </a:r>
                      <a:endParaRPr kumimoji="0" lang="ru-RU" sz="16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Модификация </a:t>
                      </a:r>
                      <a:r>
                        <a:rPr kumimoji="0" lang="en-US" sz="1600" b="1" i="0" u="none" strike="noStrike" cap="none" normalizeH="0" baseline="0">
                          <a:ln>
                            <a:noFill/>
                          </a:ln>
                          <a:solidFill>
                            <a:srgbClr val="FFFFFF"/>
                          </a:solidFill>
                          <a:effectLst/>
                          <a:latin typeface="Calibri" pitchFamily="34" charset="0"/>
                          <a:cs typeface="Arial" charset="0"/>
                        </a:rPr>
                        <a:t>sTOP</a:t>
                      </a:r>
                      <a:endParaRPr kumimoji="0" lang="ru-RU" sz="16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Потенциальный вариант решения</a:t>
                      </a:r>
                      <a:endParaRPr kumimoji="0" lang="ru-RU" sz="16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971550">
                <a:tc rowSpan="4">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ru-RU" sz="1600" b="1" i="0" u="none" strike="noStrike" cap="none" normalizeH="0" baseline="0">
                        <a:ln>
                          <a:noFill/>
                        </a:ln>
                        <a:solidFill>
                          <a:srgbClr val="FFFFFF"/>
                        </a:solidFill>
                        <a:effectLst/>
                        <a:latin typeface="Calibri" pitchFamily="34" charset="0"/>
                        <a:cs typeface="Arial" charset="0"/>
                      </a:endParaRPr>
                    </a:p>
                    <a:p>
                      <a:pPr marL="0" marR="0" lvl="0" indent="0" algn="l" defTabSz="914400" rtl="0" eaLnBrk="1" fontAlgn="base" latinLnBrk="0" hangingPunct="1">
                        <a:lnSpc>
                          <a:spcPct val="107000"/>
                        </a:lnSpc>
                        <a:spcBef>
                          <a:spcPct val="0"/>
                        </a:spcBef>
                        <a:spcAft>
                          <a:spcPct val="0"/>
                        </a:spcAft>
                        <a:buClrTx/>
                        <a:buSzTx/>
                        <a:buFontTx/>
                        <a:buNone/>
                        <a:tabLst/>
                      </a:pPr>
                      <a:endParaRPr kumimoji="0" lang="ru-RU" sz="1600" b="1" i="0" u="none" strike="noStrike" cap="none" normalizeH="0" baseline="0">
                        <a:ln>
                          <a:noFill/>
                        </a:ln>
                        <a:solidFill>
                          <a:srgbClr val="FFFFFF"/>
                        </a:solidFill>
                        <a:effectLst/>
                        <a:latin typeface="Calibri" pitchFamily="34" charset="0"/>
                        <a:cs typeface="Arial" charset="0"/>
                      </a:endParaRPr>
                    </a:p>
                    <a:p>
                      <a:pPr marL="0" marR="0" lvl="0" indent="0" algn="l" defTabSz="914400" rtl="0" eaLnBrk="1" fontAlgn="base" latinLnBrk="0" hangingPunct="1">
                        <a:lnSpc>
                          <a:spcPct val="107000"/>
                        </a:lnSpc>
                        <a:spcBef>
                          <a:spcPct val="0"/>
                        </a:spcBef>
                        <a:spcAft>
                          <a:spcPct val="0"/>
                        </a:spcAft>
                        <a:buClrTx/>
                        <a:buSzTx/>
                        <a:buFontTx/>
                        <a:buNone/>
                        <a:tabLst/>
                      </a:pPr>
                      <a:endParaRPr kumimoji="0" lang="ru-RU" sz="1600" b="1" i="0" u="none" strike="noStrike" cap="none" normalizeH="0" baseline="0">
                        <a:ln>
                          <a:noFill/>
                        </a:ln>
                        <a:solidFill>
                          <a:srgbClr val="FFFFFF"/>
                        </a:solidFill>
                        <a:effectLst/>
                        <a:latin typeface="Calibri" pitchFamily="34" charset="0"/>
                        <a:cs typeface="Arial" charset="0"/>
                      </a:endParaRPr>
                    </a:p>
                    <a:p>
                      <a:pPr marL="0" marR="0" lvl="0" indent="0" algn="l" defTabSz="914400" rtl="0" eaLnBrk="1" fontAlgn="base" latinLnBrk="0" hangingPunct="1">
                        <a:lnSpc>
                          <a:spcPct val="107000"/>
                        </a:lnSpc>
                        <a:spcBef>
                          <a:spcPct val="0"/>
                        </a:spcBef>
                        <a:spcAft>
                          <a:spcPct val="0"/>
                        </a:spcAft>
                        <a:buClrTx/>
                        <a:buSzTx/>
                        <a:buFontTx/>
                        <a:buNone/>
                        <a:tabLst/>
                      </a:pPr>
                      <a:endParaRPr kumimoji="0" lang="ru-RU" sz="1600" b="1" i="0" u="none" strike="noStrike" cap="none" normalizeH="0" baseline="0">
                        <a:ln>
                          <a:noFill/>
                        </a:ln>
                        <a:solidFill>
                          <a:srgbClr val="FFFFFF"/>
                        </a:solidFill>
                        <a:effectLst/>
                        <a:latin typeface="Calibri" pitchFamily="34" charset="0"/>
                        <a:cs typeface="Arial" charset="0"/>
                      </a:endParaRPr>
                    </a:p>
                    <a:p>
                      <a:pPr marL="0" marR="0" lvl="0" indent="0" algn="l" defTabSz="914400" rtl="0" eaLnBrk="1" fontAlgn="base" latinLnBrk="0" hangingPunct="1">
                        <a:lnSpc>
                          <a:spcPct val="107000"/>
                        </a:lnSpc>
                        <a:spcBef>
                          <a:spcPct val="0"/>
                        </a:spcBef>
                        <a:spcAft>
                          <a:spcPct val="0"/>
                        </a:spcAft>
                        <a:buClrTx/>
                        <a:buSzTx/>
                        <a:buFontTx/>
                        <a:buNone/>
                        <a:tabLst/>
                      </a:pPr>
                      <a:endParaRPr kumimoji="0" lang="ru-RU" sz="1600" b="1" i="0" u="none" strike="noStrike" cap="none" normalizeH="0" baseline="0">
                        <a:ln>
                          <a:noFill/>
                        </a:ln>
                        <a:solidFill>
                          <a:srgbClr val="FFFFFF"/>
                        </a:solidFill>
                        <a:effectLst/>
                        <a:latin typeface="Calibri" pitchFamily="34" charset="0"/>
                        <a:cs typeface="Arial" charset="0"/>
                      </a:endParaRPr>
                    </a:p>
                    <a:p>
                      <a:pPr marL="0" marR="0" lvl="0" indent="0" algn="l" defTabSz="914400" rtl="0" eaLnBrk="1" fontAlgn="base" latinLnBrk="0" hangingPunct="1">
                        <a:lnSpc>
                          <a:spcPct val="107000"/>
                        </a:lnSpc>
                        <a:spcBef>
                          <a:spcPct val="0"/>
                        </a:spcBef>
                        <a:spcAft>
                          <a:spcPct val="0"/>
                        </a:spcAft>
                        <a:buClrTx/>
                        <a:buSzTx/>
                        <a:buFontTx/>
                        <a:buNone/>
                        <a:tabLst/>
                      </a:pPr>
                      <a:endParaRPr kumimoji="0" lang="ru-RU" sz="1600" b="1" i="0" u="none" strike="noStrike" cap="none" normalizeH="0" baseline="0">
                        <a:ln>
                          <a:noFill/>
                        </a:ln>
                        <a:solidFill>
                          <a:srgbClr val="FFFFFF"/>
                        </a:solidFill>
                        <a:effectLst/>
                        <a:latin typeface="Calibri" pitchFamily="34" charset="0"/>
                        <a:cs typeface="Arial" charset="0"/>
                      </a:endParaRP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Тризм</a:t>
                      </a:r>
                      <a:endParaRPr kumimoji="0" lang="ru-RU" sz="16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 </a:t>
                      </a: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 </a:t>
                      </a: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 </a:t>
                      </a: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Критические побочные эффекты чрезмерной седации</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Седация</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Избегать или минимизировать седацию</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0001"/>
                  </a:ext>
                </a:extLst>
              </a:tr>
              <a:tr h="1747838">
                <a:tc vMerge="1">
                  <a:txBody>
                    <a:bodyPr/>
                    <a:lstStyle/>
                    <a:p>
                      <a:endParaRPr lang="ru-RU"/>
                    </a:p>
                  </a:txBody>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Ограниченный фарингеальный доступ</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Топикализация</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Распыление лидокаина с помощью небулайзера </a:t>
                      </a:r>
                      <a:r>
                        <a:rPr kumimoji="0" lang="en-US" sz="1600" b="0" i="0" u="none" strike="noStrike" cap="none" normalizeH="0" baseline="0">
                          <a:ln>
                            <a:noFill/>
                          </a:ln>
                          <a:solidFill>
                            <a:srgbClr val="000000"/>
                          </a:solidFill>
                          <a:effectLst/>
                          <a:latin typeface="Calibri" pitchFamily="34" charset="0"/>
                          <a:cs typeface="Arial" charset="0"/>
                        </a:rPr>
                        <a:t>«</a:t>
                      </a:r>
                      <a:r>
                        <a:rPr kumimoji="0" lang="ru-RU" sz="1600" b="0" i="0" u="none" strike="noStrike" cap="none" normalizeH="0" baseline="0">
                          <a:ln>
                            <a:noFill/>
                          </a:ln>
                          <a:solidFill>
                            <a:srgbClr val="000000"/>
                          </a:solidFill>
                          <a:effectLst/>
                          <a:latin typeface="Calibri" pitchFamily="34" charset="0"/>
                          <a:cs typeface="Arial" charset="0"/>
                        </a:rPr>
                        <a:t>распыляй по пути</a:t>
                      </a:r>
                      <a:r>
                        <a:rPr kumimoji="0" lang="en-US" sz="1600" b="0" i="0" u="none" strike="noStrike" cap="none" normalizeH="0" baseline="0">
                          <a:ln>
                            <a:noFill/>
                          </a:ln>
                          <a:solidFill>
                            <a:srgbClr val="000000"/>
                          </a:solidFill>
                          <a:effectLst/>
                          <a:latin typeface="Calibri" pitchFamily="34" charset="0"/>
                          <a:cs typeface="Arial" charset="0"/>
                        </a:rPr>
                        <a:t>»</a:t>
                      </a:r>
                      <a:r>
                        <a:rPr kumimoji="0" lang="ru-RU" sz="1600" b="0" i="0" u="none" strike="noStrike" cap="none" normalizeH="0" baseline="0">
                          <a:ln>
                            <a:noFill/>
                          </a:ln>
                          <a:solidFill>
                            <a:srgbClr val="000000"/>
                          </a:solidFill>
                          <a:effectLst/>
                          <a:latin typeface="Calibri" pitchFamily="34" charset="0"/>
                          <a:cs typeface="Arial" charset="0"/>
                        </a:rPr>
                        <a:t>.</a:t>
                      </a: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Транстрахеальная инъекция лидокаина/</a:t>
                      </a: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распыление на слизистую через атомайзер и полоскание рта</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10002"/>
                  </a:ext>
                </a:extLst>
              </a:tr>
              <a:tr h="971550">
                <a:tc vMerge="1">
                  <a:txBody>
                    <a:bodyPr/>
                    <a:lstStyle/>
                    <a:p>
                      <a:endParaRPr lang="ru-RU"/>
                    </a:p>
                  </a:txBody>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tab pos="976313" algn="l"/>
                        </a:tabLst>
                      </a:pPr>
                      <a:r>
                        <a:rPr kumimoji="0" lang="ru-RU" sz="1600" b="0" i="0" u="none" strike="noStrike" cap="none" normalizeH="0" baseline="0">
                          <a:ln>
                            <a:noFill/>
                          </a:ln>
                          <a:solidFill>
                            <a:srgbClr val="000000"/>
                          </a:solidFill>
                          <a:effectLst/>
                          <a:latin typeface="Calibri" pitchFamily="34" charset="0"/>
                          <a:cs typeface="Arial" charset="0"/>
                        </a:rPr>
                        <a:t>Потенциально повышенная потребность в кислороде</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Оксигенация</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Оксигенотерапия является жизненно - важной</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0003"/>
                  </a:ext>
                </a:extLst>
              </a:tr>
              <a:tr h="642938">
                <a:tc vMerge="1">
                  <a:txBody>
                    <a:bodyPr/>
                    <a:lstStyle/>
                    <a:p>
                      <a:endParaRPr lang="ru-RU"/>
                    </a:p>
                  </a:txBody>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Ограниченное открывание рта</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Интубация</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Назальный доступ с помощью ИТС:ГБ</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2813" y="217488"/>
            <a:ext cx="10515600" cy="1325562"/>
          </a:xfrm>
        </p:spPr>
        <p:txBody>
          <a:bodyPr rtlCol="0">
            <a:normAutofit/>
          </a:bodyPr>
          <a:lstStyle/>
          <a:p>
            <a:pPr algn="ctr" eaLnBrk="1" fontAlgn="auto" hangingPunct="1">
              <a:spcAft>
                <a:spcPts val="0"/>
              </a:spcAft>
              <a:defRPr/>
            </a:pPr>
            <a:r>
              <a:rPr lang="ru-RU" b="1" dirty="0">
                <a:solidFill>
                  <a:srgbClr val="FF0000"/>
                </a:solidFill>
                <a:latin typeface="+mn-lt"/>
              </a:rPr>
              <a:t>Особые ситуации</a:t>
            </a:r>
            <a:br>
              <a:rPr lang="ru-RU" b="1" dirty="0">
                <a:solidFill>
                  <a:srgbClr val="FF0000"/>
                </a:solidFill>
                <a:latin typeface="+mn-lt"/>
                <a:ea typeface="Calibri" panose="020F0502020204030204" pitchFamily="34" charset="0"/>
                <a:cs typeface="Times New Roman" panose="02020603050405020304" pitchFamily="18" charset="0"/>
              </a:rPr>
            </a:br>
            <a:endParaRPr lang="ru-RU" dirty="0">
              <a:latin typeface="+mn-lt"/>
            </a:endParaRPr>
          </a:p>
        </p:txBody>
      </p:sp>
      <p:graphicFrame>
        <p:nvGraphicFramePr>
          <p:cNvPr id="40992" name="Group 32"/>
          <p:cNvGraphicFramePr>
            <a:graphicFrameLocks noGrp="1"/>
          </p:cNvGraphicFramePr>
          <p:nvPr>
            <p:ph idx="1"/>
          </p:nvPr>
        </p:nvGraphicFramePr>
        <p:xfrm>
          <a:off x="387350" y="1163638"/>
          <a:ext cx="11441113" cy="4752080"/>
        </p:xfrm>
        <a:graphic>
          <a:graphicData uri="http://schemas.openxmlformats.org/drawingml/2006/table">
            <a:tbl>
              <a:tblPr/>
              <a:tblGrid>
                <a:gridCol w="1685925">
                  <a:extLst>
                    <a:ext uri="{9D8B030D-6E8A-4147-A177-3AD203B41FA5}">
                      <a16:colId xmlns:a16="http://schemas.microsoft.com/office/drawing/2014/main" val="20000"/>
                    </a:ext>
                  </a:extLst>
                </a:gridCol>
                <a:gridCol w="3279775">
                  <a:extLst>
                    <a:ext uri="{9D8B030D-6E8A-4147-A177-3AD203B41FA5}">
                      <a16:colId xmlns:a16="http://schemas.microsoft.com/office/drawing/2014/main" val="20001"/>
                    </a:ext>
                  </a:extLst>
                </a:gridCol>
                <a:gridCol w="1597025">
                  <a:extLst>
                    <a:ext uri="{9D8B030D-6E8A-4147-A177-3AD203B41FA5}">
                      <a16:colId xmlns:a16="http://schemas.microsoft.com/office/drawing/2014/main" val="20002"/>
                    </a:ext>
                  </a:extLst>
                </a:gridCol>
                <a:gridCol w="4878388">
                  <a:extLst>
                    <a:ext uri="{9D8B030D-6E8A-4147-A177-3AD203B41FA5}">
                      <a16:colId xmlns:a16="http://schemas.microsoft.com/office/drawing/2014/main" val="20003"/>
                    </a:ext>
                  </a:extLst>
                </a:gridCol>
              </a:tblGrid>
              <a:tr h="174625">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Особая ситуация</a:t>
                      </a:r>
                      <a:endParaRPr kumimoji="0" lang="ru-RU" sz="16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Факторы, необходимые принимать во внимание</a:t>
                      </a:r>
                      <a:endParaRPr kumimoji="0" lang="ru-RU" sz="16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Модификация </a:t>
                      </a:r>
                      <a:r>
                        <a:rPr kumimoji="0" lang="en-US" sz="1600" b="1" i="0" u="none" strike="noStrike" cap="none" normalizeH="0" baseline="0">
                          <a:ln>
                            <a:noFill/>
                          </a:ln>
                          <a:solidFill>
                            <a:srgbClr val="FFFFFF"/>
                          </a:solidFill>
                          <a:effectLst/>
                          <a:latin typeface="Calibri" pitchFamily="34" charset="0"/>
                          <a:cs typeface="Arial" charset="0"/>
                        </a:rPr>
                        <a:t>sTOP</a:t>
                      </a:r>
                      <a:endParaRPr kumimoji="0" lang="ru-RU" sz="1600" b="1" i="0" u="none" strike="noStrike" cap="none" normalizeH="0" baseline="0">
                        <a:ln>
                          <a:noFill/>
                        </a:ln>
                        <a:solidFill>
                          <a:srgbClr val="FFFFFF"/>
                        </a:solidFill>
                        <a:effectLst/>
                        <a:latin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Потенциальный вариант решения</a:t>
                      </a:r>
                      <a:endParaRPr kumimoji="0" lang="ru-RU" sz="16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60375">
                <a:tc rowSpan="4">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ru-RU" sz="1600" b="1" i="0" u="none" strike="noStrike" cap="none" normalizeH="0" baseline="0">
                        <a:ln>
                          <a:noFill/>
                        </a:ln>
                        <a:solidFill>
                          <a:srgbClr val="FFFFFF"/>
                        </a:solidFill>
                        <a:effectLst/>
                        <a:latin typeface="Calibri" pitchFamily="34" charset="0"/>
                        <a:cs typeface="Arial" charset="0"/>
                      </a:endParaRPr>
                    </a:p>
                    <a:p>
                      <a:pPr marL="0" marR="0" lvl="0" indent="0" algn="l" defTabSz="914400" rtl="0" eaLnBrk="1" fontAlgn="base" latinLnBrk="0" hangingPunct="1">
                        <a:lnSpc>
                          <a:spcPct val="107000"/>
                        </a:lnSpc>
                        <a:spcBef>
                          <a:spcPct val="0"/>
                        </a:spcBef>
                        <a:spcAft>
                          <a:spcPct val="0"/>
                        </a:spcAft>
                        <a:buClrTx/>
                        <a:buSzTx/>
                        <a:buFontTx/>
                        <a:buNone/>
                        <a:tabLst/>
                      </a:pPr>
                      <a:endParaRPr kumimoji="0" lang="ru-RU" sz="1600" b="1" i="0" u="none" strike="noStrike" cap="none" normalizeH="0" baseline="0">
                        <a:ln>
                          <a:noFill/>
                        </a:ln>
                        <a:solidFill>
                          <a:srgbClr val="FFFFFF"/>
                        </a:solidFill>
                        <a:effectLst/>
                        <a:latin typeface="Calibri" pitchFamily="34" charset="0"/>
                        <a:cs typeface="Arial" charset="0"/>
                      </a:endParaRPr>
                    </a:p>
                    <a:p>
                      <a:pPr marL="0" marR="0" lvl="0" indent="0" algn="l" defTabSz="914400" rtl="0" eaLnBrk="1" fontAlgn="base" latinLnBrk="0" hangingPunct="1">
                        <a:lnSpc>
                          <a:spcPct val="107000"/>
                        </a:lnSpc>
                        <a:spcBef>
                          <a:spcPct val="0"/>
                        </a:spcBef>
                        <a:spcAft>
                          <a:spcPct val="0"/>
                        </a:spcAft>
                        <a:buClrTx/>
                        <a:buSzTx/>
                        <a:buFontTx/>
                        <a:buNone/>
                        <a:tabLst/>
                      </a:pPr>
                      <a:endParaRPr kumimoji="0" lang="ru-RU" sz="1600" b="1" i="0" u="none" strike="noStrike" cap="none" normalizeH="0" baseline="0">
                        <a:ln>
                          <a:noFill/>
                        </a:ln>
                        <a:solidFill>
                          <a:srgbClr val="FFFFFF"/>
                        </a:solidFill>
                        <a:effectLst/>
                        <a:latin typeface="Calibri" pitchFamily="34" charset="0"/>
                        <a:cs typeface="Arial" charset="0"/>
                      </a:endParaRPr>
                    </a:p>
                    <a:p>
                      <a:pPr marL="0" marR="0" lvl="0" indent="0" algn="l" defTabSz="914400" rtl="0" eaLnBrk="1" fontAlgn="base" latinLnBrk="0" hangingPunct="1">
                        <a:lnSpc>
                          <a:spcPct val="107000"/>
                        </a:lnSpc>
                        <a:spcBef>
                          <a:spcPct val="0"/>
                        </a:spcBef>
                        <a:spcAft>
                          <a:spcPct val="0"/>
                        </a:spcAft>
                        <a:buClrTx/>
                        <a:buSzTx/>
                        <a:buFontTx/>
                        <a:buNone/>
                        <a:tabLst/>
                      </a:pPr>
                      <a:endParaRPr kumimoji="0" lang="ru-RU" sz="1600" b="1" i="0" u="none" strike="noStrike" cap="none" normalizeH="0" baseline="0">
                        <a:ln>
                          <a:noFill/>
                        </a:ln>
                        <a:solidFill>
                          <a:srgbClr val="FFFFFF"/>
                        </a:solidFill>
                        <a:effectLst/>
                        <a:latin typeface="Calibri" pitchFamily="34" charset="0"/>
                        <a:cs typeface="Arial" charset="0"/>
                      </a:endParaRPr>
                    </a:p>
                    <a:p>
                      <a:pPr marL="0" marR="0" lvl="0" indent="0" algn="l" defTabSz="914400" rtl="0" eaLnBrk="1" fontAlgn="base" latinLnBrk="0" hangingPunct="1">
                        <a:lnSpc>
                          <a:spcPct val="107000"/>
                        </a:lnSpc>
                        <a:spcBef>
                          <a:spcPct val="0"/>
                        </a:spcBef>
                        <a:spcAft>
                          <a:spcPct val="0"/>
                        </a:spcAft>
                        <a:buClrTx/>
                        <a:buSzTx/>
                        <a:buFontTx/>
                        <a:buNone/>
                        <a:tabLst/>
                      </a:pPr>
                      <a:endParaRPr kumimoji="0" lang="ru-RU" sz="1600" b="1" i="0" u="none" strike="noStrike" cap="none" normalizeH="0" baseline="0">
                        <a:ln>
                          <a:noFill/>
                        </a:ln>
                        <a:solidFill>
                          <a:srgbClr val="FFFFFF"/>
                        </a:solidFill>
                        <a:effectLst/>
                        <a:latin typeface="Calibri" pitchFamily="34" charset="0"/>
                        <a:cs typeface="Arial" charset="0"/>
                      </a:endParaRPr>
                    </a:p>
                    <a:p>
                      <a:pPr marL="0" marR="0" lvl="0" indent="0" algn="l" defTabSz="914400" rtl="0" eaLnBrk="1" fontAlgn="base" latinLnBrk="0" hangingPunct="1">
                        <a:lnSpc>
                          <a:spcPct val="107000"/>
                        </a:lnSpc>
                        <a:spcBef>
                          <a:spcPct val="0"/>
                        </a:spcBef>
                        <a:spcAft>
                          <a:spcPct val="0"/>
                        </a:spcAft>
                        <a:buClrTx/>
                        <a:buSzTx/>
                        <a:buFontTx/>
                        <a:buNone/>
                        <a:tabLst/>
                      </a:pPr>
                      <a:endParaRPr kumimoji="0" lang="ru-RU" sz="1600" b="1" i="0" u="none" strike="noStrike" cap="none" normalizeH="0" baseline="0">
                        <a:ln>
                          <a:noFill/>
                        </a:ln>
                        <a:solidFill>
                          <a:srgbClr val="FFFFFF"/>
                        </a:solidFill>
                        <a:effectLst/>
                        <a:latin typeface="Calibri" pitchFamily="34" charset="0"/>
                        <a:cs typeface="Arial" charset="0"/>
                      </a:endParaRPr>
                    </a:p>
                    <a:p>
                      <a:pPr marL="0" marR="0" lvl="0" indent="0" algn="l" defTabSz="914400" rtl="0" eaLnBrk="1" fontAlgn="base" latinLnBrk="0" hangingPunct="1">
                        <a:lnSpc>
                          <a:spcPct val="107000"/>
                        </a:lnSpc>
                        <a:spcBef>
                          <a:spcPct val="0"/>
                        </a:spcBef>
                        <a:spcAft>
                          <a:spcPct val="0"/>
                        </a:spcAft>
                        <a:buClrTx/>
                        <a:buSzTx/>
                        <a:buFontTx/>
                        <a:buNone/>
                        <a:tabLst/>
                      </a:pPr>
                      <a:endParaRPr kumimoji="0" lang="ru-RU" sz="1600" b="1" i="0" u="none" strike="noStrike" cap="none" normalizeH="0" baseline="0">
                        <a:ln>
                          <a:noFill/>
                        </a:ln>
                        <a:solidFill>
                          <a:srgbClr val="FFFFFF"/>
                        </a:solidFill>
                        <a:effectLst/>
                        <a:latin typeface="Calibri" pitchFamily="34" charset="0"/>
                        <a:cs typeface="Arial" charset="0"/>
                      </a:endParaRP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Стридор</a:t>
                      </a:r>
                      <a:endParaRPr kumimoji="0" lang="ru-RU" sz="16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 </a:t>
                      </a: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 </a:t>
                      </a: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1" i="0" u="none" strike="noStrike" cap="none" normalizeH="0" baseline="0">
                          <a:ln>
                            <a:noFill/>
                          </a:ln>
                          <a:solidFill>
                            <a:srgbClr val="FFFFFF"/>
                          </a:solidFill>
                          <a:effectLst/>
                          <a:latin typeface="Calibri" pitchFamily="34" charset="0"/>
                          <a:cs typeface="Arial" charset="0"/>
                        </a:rPr>
                        <a:t> </a:t>
                      </a: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Критические побочные эффекты чрезмерной седации</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Седация</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Избегать или минимизировать седацию</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0001"/>
                  </a:ext>
                </a:extLst>
              </a:tr>
              <a:tr h="460375">
                <a:tc vMerge="1">
                  <a:txBody>
                    <a:bodyPr/>
                    <a:lstStyle/>
                    <a:p>
                      <a:endParaRPr lang="ru-RU"/>
                    </a:p>
                  </a:txBody>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Риск ларингоспазма</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Подготовка дых. путей</a:t>
                      </a:r>
                      <a:endParaRPr kumimoji="0" lang="ru-RU" sz="1600" b="0" i="0" u="none" strike="noStrike" cap="none" normalizeH="0" baseline="0">
                        <a:ln>
                          <a:noFill/>
                        </a:ln>
                        <a:solidFill>
                          <a:srgbClr val="000000"/>
                        </a:solidFill>
                        <a:effectLst/>
                        <a:latin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Рассмотреть небулайзерные формы или более низкие концентрации лидокаина</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10002"/>
                  </a:ext>
                </a:extLst>
              </a:tr>
              <a:tr h="225425">
                <a:tc vMerge="1">
                  <a:txBody>
                    <a:bodyPr/>
                    <a:lstStyle/>
                    <a:p>
                      <a:endParaRPr lang="ru-RU"/>
                    </a:p>
                  </a:txBody>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Обструкция дыхательных путей</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Оксигенация</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ВПНО</a:t>
                      </a:r>
                    </a:p>
                    <a:p>
                      <a:pPr marL="0" marR="0" lvl="0" indent="0" algn="l" defTabSz="914400" rtl="0" eaLnBrk="1" fontAlgn="base" latinLnBrk="0" hangingPunct="1">
                        <a:lnSpc>
                          <a:spcPct val="107000"/>
                        </a:lnSpc>
                        <a:spcBef>
                          <a:spcPct val="0"/>
                        </a:spcBef>
                        <a:spcAft>
                          <a:spcPct val="0"/>
                        </a:spcAft>
                        <a:buClrTx/>
                        <a:buSzTx/>
                        <a:buFontTx/>
                        <a:buNone/>
                        <a:tabLst/>
                      </a:pP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0003"/>
                  </a:ext>
                </a:extLst>
              </a:tr>
              <a:tr h="2135188">
                <a:tc vMerge="1">
                  <a:txBody>
                    <a:bodyPr/>
                    <a:lstStyle/>
                    <a:p>
                      <a:endParaRPr lang="ru-RU"/>
                    </a:p>
                  </a:txBody>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Сужение дыхательных путей</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Интубация</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Сужение дыхательных путей может предотвращать оральную или назальную интубацию трахеи;</a:t>
                      </a: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Предпочтение следует отдать  экстренному передне-шейному доступу;</a:t>
                      </a: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Выполнение наиболее опытным врачом;</a:t>
                      </a:r>
                    </a:p>
                    <a:p>
                      <a:pPr marL="0" marR="0" lvl="0" indent="0" algn="l" defTabSz="914400" rtl="0" eaLnBrk="1" fontAlgn="base" latinLnBrk="0" hangingPunct="1">
                        <a:lnSpc>
                          <a:spcPct val="107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Calibri" pitchFamily="34" charset="0"/>
                          <a:cs typeface="Arial" charset="0"/>
                        </a:rPr>
                        <a:t>Может потребоваться комбинация различных техник</a:t>
                      </a:r>
                      <a:endParaRPr kumimoji="0" lang="ru-RU" sz="16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72000" marR="7200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23838"/>
            <a:ext cx="10515600" cy="1268412"/>
          </a:xfrm>
        </p:spPr>
        <p:txBody>
          <a:bodyPr rtlCol="0">
            <a:noAutofit/>
          </a:bodyPr>
          <a:lstStyle/>
          <a:p>
            <a:pPr algn="ctr" eaLnBrk="1" fontAlgn="auto" hangingPunct="1">
              <a:spcAft>
                <a:spcPts val="0"/>
              </a:spcAft>
              <a:defRPr/>
            </a:pPr>
            <a:r>
              <a:rPr lang="ru-RU" sz="3200" b="1" dirty="0">
                <a:solidFill>
                  <a:srgbClr val="FF0000"/>
                </a:solidFill>
                <a:latin typeface="+mn-lt"/>
              </a:rPr>
              <a:t>Терапия осложнений (думаю, что этот слайд не нужен, можно все по следующему слайду рассказать)</a:t>
            </a:r>
            <a:br>
              <a:rPr lang="ru-RU" sz="3200" b="1" dirty="0">
                <a:solidFill>
                  <a:srgbClr val="FF0000"/>
                </a:solidFill>
                <a:latin typeface="+mn-lt"/>
              </a:rPr>
            </a:br>
            <a:endParaRPr lang="ru-RU" sz="3200" b="1" dirty="0">
              <a:solidFill>
                <a:srgbClr val="FF0000"/>
              </a:solidFill>
              <a:latin typeface="+mn-lt"/>
            </a:endParaRPr>
          </a:p>
        </p:txBody>
      </p:sp>
      <p:sp>
        <p:nvSpPr>
          <p:cNvPr id="3" name="Объект 2"/>
          <p:cNvSpPr>
            <a:spLocks noGrp="1"/>
          </p:cNvSpPr>
          <p:nvPr>
            <p:ph idx="1"/>
          </p:nvPr>
        </p:nvSpPr>
        <p:spPr>
          <a:xfrm>
            <a:off x="103188" y="1595438"/>
            <a:ext cx="11887200" cy="5103812"/>
          </a:xfrm>
        </p:spPr>
        <p:txBody>
          <a:bodyPr>
            <a:normAutofit/>
          </a:bodyPr>
          <a:lstStyle/>
          <a:p>
            <a:pPr eaLnBrk="1" hangingPunct="1">
              <a:lnSpc>
                <a:spcPct val="70000"/>
              </a:lnSpc>
            </a:pPr>
            <a:r>
              <a:rPr lang="ru-RU" sz="1800" i="1"/>
              <a:t>Сообщаемая общая частота осложнений ИТС  гибким бронхоскопом или видиоларингоскопом достигает 18%. </a:t>
            </a:r>
          </a:p>
          <a:p>
            <a:pPr eaLnBrk="1" hangingPunct="1">
              <a:lnSpc>
                <a:spcPct val="70000"/>
              </a:lnSpc>
            </a:pPr>
            <a:r>
              <a:rPr lang="ru-RU" sz="1800"/>
              <a:t>Мы определяем неудачную попытку ИТС как незапланированное удаление гибкого бронхоскопа, видеоларингоскопа или трахеальной трубки из дыхательных путей. Пациенты, кому показана ИТС, подвержены большему риску побочных эффектов множественных попыток, таких как травма дыхательных путей, обструкция дыхательных путей, кровотечение и неудачная ИТС. Минимизирование количество попыток ИТС (</a:t>
            </a:r>
            <a:r>
              <a:rPr lang="en-US" sz="1800"/>
              <a:t>Grade D</a:t>
            </a:r>
            <a:r>
              <a:rPr lang="ru-RU" sz="1800"/>
              <a:t>). </a:t>
            </a:r>
          </a:p>
          <a:p>
            <a:pPr eaLnBrk="1" hangingPunct="1">
              <a:lnSpc>
                <a:spcPct val="70000"/>
              </a:lnSpc>
            </a:pPr>
            <a:r>
              <a:rPr lang="ru-RU" sz="1800"/>
              <a:t>Перед выполнением ИТС оператору следует подумать, нужна ли ему будет помощь более опытного специалиста (</a:t>
            </a:r>
            <a:r>
              <a:rPr lang="en-US" sz="1800"/>
              <a:t>Grade D</a:t>
            </a:r>
            <a:r>
              <a:rPr lang="ru-RU" sz="1800"/>
              <a:t>). </a:t>
            </a:r>
          </a:p>
          <a:p>
            <a:pPr eaLnBrk="1" hangingPunct="1">
              <a:lnSpc>
                <a:spcPct val="70000"/>
              </a:lnSpc>
            </a:pPr>
            <a:r>
              <a:rPr lang="ru-RU" sz="1800"/>
              <a:t>Перед первой попыткой оператору следует убедиться в возможности применения алгоритма сТОИ. При неудачной первой попытке, оператору следует повторно оценить, исправить ненадлежащий компонент сТОИ, позвать на помощь перед выполнением второй попытки (</a:t>
            </a:r>
            <a:r>
              <a:rPr lang="en-US" sz="1800"/>
              <a:t>Grade D</a:t>
            </a:r>
            <a:r>
              <a:rPr lang="ru-RU" sz="1800"/>
              <a:t>). </a:t>
            </a:r>
          </a:p>
          <a:p>
            <a:pPr eaLnBrk="1" hangingPunct="1">
              <a:lnSpc>
                <a:spcPct val="70000"/>
              </a:lnSpc>
            </a:pPr>
            <a:r>
              <a:rPr lang="ru-RU" sz="1800"/>
              <a:t>При неудачной второй попытке, третью можно рассматривать только в том случае, если оптимизированы все условия для ее выполнения (</a:t>
            </a:r>
            <a:r>
              <a:rPr lang="en-US" sz="1800"/>
              <a:t>Grade D</a:t>
            </a:r>
            <a:r>
              <a:rPr lang="ru-RU" sz="1800"/>
              <a:t>).  </a:t>
            </a:r>
          </a:p>
          <a:p>
            <a:pPr eaLnBrk="1" hangingPunct="1">
              <a:lnSpc>
                <a:spcPct val="70000"/>
              </a:lnSpc>
            </a:pPr>
            <a:r>
              <a:rPr lang="ru-RU" sz="1800"/>
              <a:t>Четвертую и финальную попытку (3 + 1) следует предпринимать более опытному оператору, включая хирурга (</a:t>
            </a:r>
            <a:r>
              <a:rPr lang="en-US" sz="1800"/>
              <a:t>Grade D</a:t>
            </a:r>
            <a:r>
              <a:rPr lang="ru-RU" sz="1800"/>
              <a:t>). </a:t>
            </a:r>
          </a:p>
          <a:p>
            <a:pPr eaLnBrk="1" hangingPunct="1">
              <a:lnSpc>
                <a:spcPct val="70000"/>
              </a:lnSpc>
            </a:pPr>
            <a:r>
              <a:rPr lang="ru-RU" sz="1800"/>
              <a:t>Каждая попытка, следующая за первой должна отличаться по элементам выполнения для того, чтобы увеличить вероятность успешности выполнения (</a:t>
            </a:r>
            <a:r>
              <a:rPr lang="en-US" sz="1800"/>
              <a:t>Grade D</a:t>
            </a:r>
            <a:r>
              <a:rPr lang="ru-RU" sz="1800"/>
              <a:t>). </a:t>
            </a:r>
          </a:p>
          <a:p>
            <a:pPr eaLnBrk="1" hangingPunct="1">
              <a:lnSpc>
                <a:spcPct val="70000"/>
              </a:lnSpc>
            </a:pPr>
            <a:r>
              <a:rPr lang="ru-RU" sz="1800"/>
              <a:t>Использование альтернативного девайся (ГБ или ВЛ или наоборот) следует учитывать в общем количестве попыток. Каждая неудавшаяся попытка может негативно повлиять на пациента и уверенность оператора. Рекомендуется осуществлять поиск помощи эксперта как можно раньше (</a:t>
            </a:r>
            <a:r>
              <a:rPr lang="en-US" sz="1800"/>
              <a:t>Grade D</a:t>
            </a:r>
            <a:r>
              <a:rPr lang="ru-RU" sz="1800"/>
              <a:t>). При неудаче после всех попыток по система 3 + 1, следует руководствоваться алгоритмом «неудачная ИТС» (</a:t>
            </a:r>
            <a:r>
              <a:rPr lang="en-US" sz="1800"/>
              <a:t>Grade D</a:t>
            </a:r>
            <a:r>
              <a:rPr lang="ru-RU" sz="1800"/>
              <a:t>, рисунок 4). </a:t>
            </a:r>
          </a:p>
          <a:p>
            <a:pPr eaLnBrk="1" hangingPunct="1">
              <a:lnSpc>
                <a:spcPct val="70000"/>
              </a:lnSpc>
            </a:pPr>
            <a:endParaRPr lang="ru-RU" sz="180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Объект 3"/>
          <p:cNvPicPr>
            <a:picLocks noGrp="1"/>
          </p:cNvPicPr>
          <p:nvPr>
            <p:ph idx="1"/>
          </p:nvPr>
        </p:nvPicPr>
        <p:blipFill>
          <a:blip r:embed="rId2"/>
          <a:srcRect/>
          <a:stretch>
            <a:fillRect/>
          </a:stretch>
        </p:blipFill>
        <p:spPr>
          <a:xfrm>
            <a:off x="2360613" y="365125"/>
            <a:ext cx="7753350" cy="6399213"/>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4538" y="17463"/>
            <a:ext cx="10515600" cy="2006600"/>
          </a:xfrm>
        </p:spPr>
        <p:txBody>
          <a:bodyPr>
            <a:normAutofit/>
          </a:bodyPr>
          <a:lstStyle/>
          <a:p>
            <a:pPr algn="ctr" eaLnBrk="1" hangingPunct="1"/>
            <a:r>
              <a:rPr lang="ru-RU" sz="3200" b="1">
                <a:solidFill>
                  <a:srgbClr val="FF0000"/>
                </a:solidFill>
                <a:latin typeface="Calibri" pitchFamily="34" charset="0"/>
              </a:rPr>
              <a:t>Неудачная ИТС </a:t>
            </a:r>
            <a:r>
              <a:rPr lang="ru-RU" sz="3200" b="1">
                <a:solidFill>
                  <a:srgbClr val="FF0000"/>
                </a:solidFill>
              </a:rPr>
              <a:t>(думаю, что этот слайд не нужен, можно все по следующему слайду рассказать)</a:t>
            </a:r>
            <a:br>
              <a:rPr lang="ru-RU" sz="3200" b="1">
                <a:solidFill>
                  <a:srgbClr val="FF0000"/>
                </a:solidFill>
              </a:rPr>
            </a:br>
            <a:br>
              <a:rPr lang="ru-RU" sz="3200">
                <a:solidFill>
                  <a:srgbClr val="FF0000"/>
                </a:solidFill>
                <a:latin typeface="Calibri" pitchFamily="34" charset="0"/>
              </a:rPr>
            </a:br>
            <a:endParaRPr lang="ru-RU" sz="3200">
              <a:solidFill>
                <a:srgbClr val="FF0000"/>
              </a:solidFill>
              <a:latin typeface="Calibri" pitchFamily="34" charset="0"/>
            </a:endParaRPr>
          </a:p>
        </p:txBody>
      </p:sp>
      <p:sp>
        <p:nvSpPr>
          <p:cNvPr id="3" name="Объект 2"/>
          <p:cNvSpPr>
            <a:spLocks noGrp="1"/>
          </p:cNvSpPr>
          <p:nvPr>
            <p:ph idx="1"/>
          </p:nvPr>
        </p:nvSpPr>
        <p:spPr>
          <a:xfrm>
            <a:off x="142875" y="1530350"/>
            <a:ext cx="11906250" cy="5830888"/>
          </a:xfrm>
        </p:spPr>
        <p:txBody>
          <a:bodyPr>
            <a:normAutofit/>
          </a:bodyPr>
          <a:lstStyle/>
          <a:p>
            <a:pPr eaLnBrk="1" hangingPunct="1">
              <a:lnSpc>
                <a:spcPct val="70000"/>
              </a:lnSpc>
            </a:pPr>
            <a:r>
              <a:rPr lang="ru-RU" sz="2000" b="1"/>
              <a:t>Алгоритм «неудачная ИТС»: удачная интубация трахеи не была достигнута при всех попытках по системе 3 +1. </a:t>
            </a:r>
            <a:r>
              <a:rPr lang="ru-RU" sz="2000"/>
              <a:t>Позвать на помощь, удостовериться в получении пациентом 100% кислорода, прекратить (если необходимо, нивелировать их действие фармакологическим путем) введение седативных препаратов (</a:t>
            </a:r>
            <a:r>
              <a:rPr lang="en-US" sz="2000"/>
              <a:t>Grade D</a:t>
            </a:r>
            <a:r>
              <a:rPr lang="ru-RU" sz="2000"/>
              <a:t>). Оператору следует «остановиться и подумать», чтобы определить дальнейшую тактику по обеспечению проходимости дыхательных путей, одновременно готовясь к выполнению экстренного переднешейного доступа (</a:t>
            </a:r>
            <a:r>
              <a:rPr lang="en-US" sz="2000"/>
              <a:t>Grade D</a:t>
            </a:r>
            <a:r>
              <a:rPr lang="ru-RU" sz="2000"/>
              <a:t>). Отложить процедуру является стандартным действием при неудачной ИТС</a:t>
            </a:r>
            <a:r>
              <a:rPr lang="ru-RU" sz="2000" b="1" i="1"/>
              <a:t>. Экстренный доступ к дыхательным путям следует использовать только по жизненно – важным показаниям </a:t>
            </a:r>
            <a:r>
              <a:rPr lang="ru-RU" sz="2000"/>
              <a:t>(скомпрометирована проходимость дыхательных путей, вентиляция или неврологический статус пациента; необходимость экстренного хирургического вмешательства; ожидается клиническое ухудшения состояние больного) – </a:t>
            </a:r>
            <a:r>
              <a:rPr lang="en-US" sz="2000"/>
              <a:t>Grade D</a:t>
            </a:r>
            <a:r>
              <a:rPr lang="ru-RU" sz="2000"/>
              <a:t>.</a:t>
            </a:r>
          </a:p>
          <a:p>
            <a:pPr eaLnBrk="1" hangingPunct="1">
              <a:lnSpc>
                <a:spcPct val="70000"/>
              </a:lnSpc>
            </a:pPr>
            <a:r>
              <a:rPr lang="ru-RU" sz="2000"/>
              <a:t>Если обеспечение проходимости дыхательных путей считается жизненно – важным, предпочтительным вариантом действия после неудачных ИТС:ГБ и ИТС:ВЛ является экстренный переднешейный доступ (</a:t>
            </a:r>
            <a:r>
              <a:rPr lang="en-US" sz="2000"/>
              <a:t>FONA</a:t>
            </a:r>
            <a:r>
              <a:rPr lang="ru-RU" sz="2000"/>
              <a:t>), который включает в себя крикотиреоидэктомию или трахеостомию (</a:t>
            </a:r>
            <a:r>
              <a:rPr lang="en-US" sz="2000"/>
              <a:t>Grade D</a:t>
            </a:r>
            <a:r>
              <a:rPr lang="ru-RU" sz="2000"/>
              <a:t>). При нецелесообразности или неудаче, единственным остающимся вариантом является анестезия высокого риска. При таком сценарии, оператору следует сформулировать достижимую стратегию обеспечения проходимости дыхательных путей от А до </a:t>
            </a:r>
            <a:r>
              <a:rPr lang="en-US" sz="2000"/>
              <a:t>D</a:t>
            </a:r>
            <a:r>
              <a:rPr lang="ru-RU" sz="2000"/>
              <a:t> (на основании рекомендаций </a:t>
            </a:r>
            <a:r>
              <a:rPr lang="en-US" sz="2000"/>
              <a:t>DAS</a:t>
            </a:r>
            <a:r>
              <a:rPr lang="ru-RU" sz="2000"/>
              <a:t> 2015 года по непредвиденным дыхательным путям) – </a:t>
            </a:r>
            <a:r>
              <a:rPr lang="en-US" sz="2000"/>
              <a:t>Grade D</a:t>
            </a:r>
            <a:r>
              <a:rPr lang="ru-RU" sz="2000"/>
              <a:t>. </a:t>
            </a:r>
          </a:p>
          <a:p>
            <a:pPr eaLnBrk="1" hangingPunct="1">
              <a:lnSpc>
                <a:spcPct val="70000"/>
              </a:lnSpc>
            </a:pPr>
            <a:r>
              <a:rPr lang="ru-RU" sz="2000"/>
              <a:t>Эта стратегия должна включать в/в индукцию анестезии с полной нейромышечной блокадой (</a:t>
            </a:r>
            <a:r>
              <a:rPr lang="en-US" sz="2000"/>
              <a:t>Grade D</a:t>
            </a:r>
            <a:r>
              <a:rPr lang="ru-RU" sz="2000"/>
              <a:t>). Видеоларингоскопы могут увеличить частоту успешного выполнения интубации трахеи при возникновении трудностей; таким образом, первую попытку интубации трахеи при данном сценарии следует производить видеоларингоскопом (</a:t>
            </a:r>
            <a:r>
              <a:rPr lang="en-US" sz="2000"/>
              <a:t>Grade A</a:t>
            </a:r>
            <a:r>
              <a:rPr lang="ru-RU" sz="2000"/>
              <a:t>). Все попытки независимо от устройства следует выполнять наиболее тренированному врачу из присутствующих (</a:t>
            </a:r>
            <a:r>
              <a:rPr lang="en-US" sz="2000"/>
              <a:t>Grade C</a:t>
            </a:r>
            <a:r>
              <a:rPr lang="ru-RU" sz="2000"/>
              <a:t>).</a:t>
            </a:r>
          </a:p>
          <a:p>
            <a:pPr eaLnBrk="1" hangingPunct="1">
              <a:lnSpc>
                <a:spcPct val="70000"/>
              </a:lnSpc>
            </a:pPr>
            <a:endParaRPr lang="ru-RU" sz="200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Объект 3"/>
          <p:cNvPicPr>
            <a:picLocks noGrp="1"/>
          </p:cNvPicPr>
          <p:nvPr>
            <p:ph idx="1"/>
          </p:nvPr>
        </p:nvPicPr>
        <p:blipFill>
          <a:blip r:embed="rId2"/>
          <a:srcRect r="1807"/>
          <a:stretch>
            <a:fillRect/>
          </a:stretch>
        </p:blipFill>
        <p:spPr>
          <a:xfrm>
            <a:off x="0" y="0"/>
            <a:ext cx="7100888" cy="673735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7463"/>
            <a:ext cx="10515600" cy="1325562"/>
          </a:xfrm>
        </p:spPr>
        <p:txBody>
          <a:bodyPr rtlCol="0">
            <a:normAutofit/>
          </a:bodyPr>
          <a:lstStyle/>
          <a:p>
            <a:pPr algn="ctr" eaLnBrk="1" fontAlgn="auto" hangingPunct="1">
              <a:spcAft>
                <a:spcPts val="0"/>
              </a:spcAft>
              <a:defRPr/>
            </a:pPr>
            <a:r>
              <a:rPr lang="ru-RU" b="1" dirty="0">
                <a:solidFill>
                  <a:srgbClr val="FF0000"/>
                </a:solidFill>
                <a:latin typeface="+mn-lt"/>
              </a:rPr>
              <a:t>Ведение в </a:t>
            </a:r>
            <a:r>
              <a:rPr lang="ru-RU" b="1" dirty="0" err="1">
                <a:solidFill>
                  <a:srgbClr val="FF0000"/>
                </a:solidFill>
                <a:latin typeface="+mn-lt"/>
              </a:rPr>
              <a:t>постинтубационном</a:t>
            </a:r>
            <a:r>
              <a:rPr lang="ru-RU" b="1" dirty="0">
                <a:solidFill>
                  <a:srgbClr val="FF0000"/>
                </a:solidFill>
                <a:latin typeface="+mn-lt"/>
              </a:rPr>
              <a:t> периоде</a:t>
            </a:r>
            <a:br>
              <a:rPr lang="ru-RU" b="1" dirty="0">
                <a:solidFill>
                  <a:srgbClr val="FF0000"/>
                </a:solidFill>
                <a:latin typeface="+mn-lt"/>
              </a:rPr>
            </a:br>
            <a:endParaRPr lang="ru-RU" b="1" dirty="0">
              <a:solidFill>
                <a:srgbClr val="FF0000"/>
              </a:solidFill>
              <a:latin typeface="+mn-lt"/>
            </a:endParaRPr>
          </a:p>
        </p:txBody>
      </p:sp>
      <p:sp>
        <p:nvSpPr>
          <p:cNvPr id="46082" name="Объект 2"/>
          <p:cNvSpPr>
            <a:spLocks noGrp="1"/>
          </p:cNvSpPr>
          <p:nvPr>
            <p:ph idx="1"/>
          </p:nvPr>
        </p:nvSpPr>
        <p:spPr>
          <a:xfrm>
            <a:off x="214313" y="839788"/>
            <a:ext cx="11139487" cy="5765800"/>
          </a:xfrm>
        </p:spPr>
        <p:txBody>
          <a:bodyPr/>
          <a:lstStyle/>
          <a:p>
            <a:pPr eaLnBrk="1" hangingPunct="1">
              <a:lnSpc>
                <a:spcPct val="75000"/>
              </a:lnSpc>
              <a:spcBef>
                <a:spcPts val="1300"/>
              </a:spcBef>
            </a:pPr>
            <a:r>
              <a:rPr lang="ru-RU" sz="2400"/>
              <a:t>Пациенты, которым выполнялась ИТС вследствие прогнозируемых трудных дыхательных путей, находятся в группе высокого риска осложнений при экстубации и требуют соответствующей стратегии экстубации. </a:t>
            </a:r>
          </a:p>
          <a:p>
            <a:pPr eaLnBrk="1" hangingPunct="1">
              <a:lnSpc>
                <a:spcPct val="75000"/>
              </a:lnSpc>
              <a:spcBef>
                <a:spcPts val="1300"/>
              </a:spcBef>
            </a:pPr>
            <a:r>
              <a:rPr lang="ru-RU" sz="2400" b="1"/>
              <a:t>Ларингоскопия</a:t>
            </a:r>
            <a:r>
              <a:rPr lang="ru-RU" sz="2400"/>
              <a:t> как прямым ларингоскопом, так и видеоларингоскопом до экстубации трахеи может обеспечить информацией относительно </a:t>
            </a:r>
            <a:r>
              <a:rPr lang="ru-RU" sz="2400" b="1"/>
              <a:t>стратификации риска экстубации трахеи</a:t>
            </a:r>
            <a:r>
              <a:rPr lang="ru-RU" sz="2400"/>
              <a:t>, а также любых других последующих мер по обеспечению проходимости дыхательных путей. Ларингоскопическая картина может быть искажена вследствие стояния трахеальной трубки.</a:t>
            </a:r>
          </a:p>
          <a:p>
            <a:pPr eaLnBrk="1" hangingPunct="1">
              <a:lnSpc>
                <a:spcPct val="75000"/>
              </a:lnSpc>
              <a:spcBef>
                <a:spcPts val="1300"/>
              </a:spcBef>
            </a:pPr>
            <a:r>
              <a:rPr lang="ru-RU" sz="2400" b="1"/>
              <a:t>Местное применение лидокаина</a:t>
            </a:r>
            <a:r>
              <a:rPr lang="ru-RU" sz="2400"/>
              <a:t> имеет дозозависимую продолжительность анальгетического действия вплоть до 40 мин, хоть и может меняться в зависимости от концентрации и способа введения. </a:t>
            </a:r>
            <a:r>
              <a:rPr lang="ru-RU" sz="2400" b="1"/>
              <a:t>Однако время до возвращения гортанных рефлексов может быть дольше.</a:t>
            </a:r>
            <a:r>
              <a:rPr lang="ru-RU" sz="2400"/>
              <a:t> Учитывая тот факт, что терминальный период полувыведения лидокаина составляет до 2 часов, после топикализации дыхательных путей при ИТС пациентам </a:t>
            </a:r>
            <a:r>
              <a:rPr lang="ru-RU" sz="2400" b="1"/>
              <a:t>запрещен пероральный прием лекарственных средств и пищи.</a:t>
            </a:r>
          </a:p>
          <a:p>
            <a:pPr eaLnBrk="1" hangingPunct="1">
              <a:lnSpc>
                <a:spcPct val="75000"/>
              </a:lnSpc>
              <a:spcBef>
                <a:spcPts val="1300"/>
              </a:spcBef>
            </a:pPr>
            <a:r>
              <a:rPr lang="ru-RU" sz="2400"/>
              <a:t>Документирование ИТС: записи по оксигенации, топикализации, стратегии седации, используемые устройство и трахеальная трубка, доступ (правый назальный, левый назальный, </a:t>
            </a:r>
            <a:r>
              <a:rPr lang="en-US" sz="2400"/>
              <a:t>per os</a:t>
            </a:r>
            <a:r>
              <a:rPr lang="ru-RU" sz="2400"/>
              <a:t>), количество попыток, любые осложнения или заметки (</a:t>
            </a:r>
            <a:r>
              <a:rPr lang="en-US" sz="2400"/>
              <a:t>Grade D</a:t>
            </a:r>
            <a:r>
              <a:rPr lang="ru-RU" sz="2400"/>
              <a:t>, </a:t>
            </a:r>
            <a:r>
              <a:rPr lang="en-US" sz="2400"/>
              <a:t>Supporting information</a:t>
            </a:r>
            <a:r>
              <a:rPr lang="ru-RU" sz="2400"/>
              <a:t>, </a:t>
            </a:r>
            <a:r>
              <a:rPr lang="en-US" sz="2400"/>
              <a:t>Appendix S</a:t>
            </a:r>
            <a:r>
              <a:rPr lang="ru-RU" sz="2400"/>
              <a:t>3).</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Заголовок 1"/>
          <p:cNvSpPr>
            <a:spLocks noGrp="1"/>
          </p:cNvSpPr>
          <p:nvPr>
            <p:ph type="title"/>
          </p:nvPr>
        </p:nvSpPr>
        <p:spPr>
          <a:xfrm>
            <a:off x="773113" y="95250"/>
            <a:ext cx="10515600" cy="1325563"/>
          </a:xfrm>
        </p:spPr>
        <p:txBody>
          <a:bodyPr/>
          <a:lstStyle/>
          <a:p>
            <a:pPr algn="ctr" eaLnBrk="1" hangingPunct="1"/>
            <a:r>
              <a:rPr lang="ru-RU" b="1">
                <a:solidFill>
                  <a:srgbClr val="FF0000"/>
                </a:solidFill>
                <a:latin typeface="Calibri" pitchFamily="34" charset="0"/>
              </a:rPr>
              <a:t>Отработка навыков</a:t>
            </a:r>
            <a:br>
              <a:rPr lang="ru-RU">
                <a:solidFill>
                  <a:srgbClr val="FF0000"/>
                </a:solidFill>
                <a:latin typeface="Calibri" pitchFamily="34" charset="0"/>
              </a:rPr>
            </a:br>
            <a:endParaRPr lang="ru-RU">
              <a:solidFill>
                <a:srgbClr val="FF0000"/>
              </a:solidFill>
              <a:latin typeface="Calibri" pitchFamily="34" charset="0"/>
            </a:endParaRPr>
          </a:p>
        </p:txBody>
      </p:sp>
      <p:sp>
        <p:nvSpPr>
          <p:cNvPr id="47106" name="Объект 2"/>
          <p:cNvSpPr>
            <a:spLocks noGrp="1"/>
          </p:cNvSpPr>
          <p:nvPr>
            <p:ph idx="1"/>
          </p:nvPr>
        </p:nvSpPr>
        <p:spPr>
          <a:xfrm>
            <a:off x="74613" y="885825"/>
            <a:ext cx="6773862" cy="5803900"/>
          </a:xfrm>
        </p:spPr>
        <p:txBody>
          <a:bodyPr/>
          <a:lstStyle/>
          <a:p>
            <a:pPr eaLnBrk="1" hangingPunct="1">
              <a:lnSpc>
                <a:spcPct val="80000"/>
              </a:lnSpc>
            </a:pPr>
            <a:r>
              <a:rPr lang="ru-RU" b="1"/>
              <a:t>Успешное выполнение ИТС не зависит от возраста оператора, но связано с его  опытом.  </a:t>
            </a:r>
            <a:r>
              <a:rPr lang="ru-RU"/>
              <a:t>Существует множество стратегий, используемых для тренировки в технических аспектах ИТС, включая использование манекенов, симуляторы, трупы и самих пациентов. Интубация трахеи в сознании является навыком, входящим в обязательное учебное расписание Королевского Колледжа Анестезиологов (</a:t>
            </a:r>
            <a:r>
              <a:rPr lang="en-US"/>
              <a:t>Royal College of Anaesthetists</a:t>
            </a:r>
            <a:r>
              <a:rPr lang="ru-RU"/>
              <a:t>). Настоящие рекомендации обеспечивают общие положения для седации, топикализации, оксигенации и выполнения с целью стимулировать тренировку ИТС.</a:t>
            </a:r>
          </a:p>
        </p:txBody>
      </p:sp>
      <p:pic>
        <p:nvPicPr>
          <p:cNvPr id="47107" name="Рисунок 4"/>
          <p:cNvPicPr>
            <a:picLocks noChangeAspect="1"/>
          </p:cNvPicPr>
          <p:nvPr/>
        </p:nvPicPr>
        <p:blipFill>
          <a:blip r:embed="rId2"/>
          <a:srcRect/>
          <a:stretch>
            <a:fillRect/>
          </a:stretch>
        </p:blipFill>
        <p:spPr bwMode="auto">
          <a:xfrm>
            <a:off x="7318375" y="1192213"/>
            <a:ext cx="4540250" cy="44735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ъект 2"/>
          <p:cNvSpPr>
            <a:spLocks noGrp="1"/>
          </p:cNvSpPr>
          <p:nvPr>
            <p:ph idx="1"/>
          </p:nvPr>
        </p:nvSpPr>
        <p:spPr>
          <a:xfrm>
            <a:off x="238125" y="1466850"/>
            <a:ext cx="10515600" cy="735013"/>
          </a:xfrm>
        </p:spPr>
        <p:txBody>
          <a:bodyPr/>
          <a:lstStyle/>
          <a:p>
            <a:pPr eaLnBrk="1" hangingPunct="1"/>
            <a:r>
              <a:rPr lang="ru-RU" b="1"/>
              <a:t>Интубация взрослого пациента в сознании</a:t>
            </a:r>
          </a:p>
          <a:p>
            <a:pPr eaLnBrk="1" hangingPunct="1"/>
            <a:endParaRPr lang="ru-RU"/>
          </a:p>
          <a:p>
            <a:pPr eaLnBrk="1" hangingPunct="1"/>
            <a:endParaRPr lang="ru-RU"/>
          </a:p>
          <a:p>
            <a:pPr eaLnBrk="1" hangingPunct="1"/>
            <a:endParaRPr lang="ru-RU"/>
          </a:p>
          <a:p>
            <a:pPr eaLnBrk="1" hangingPunct="1"/>
            <a:endParaRPr lang="ru-RU"/>
          </a:p>
          <a:p>
            <a:pPr eaLnBrk="1" hangingPunct="1"/>
            <a:endParaRPr lang="ru-RU"/>
          </a:p>
          <a:p>
            <a:pPr eaLnBrk="1" hangingPunct="1"/>
            <a:endParaRPr lang="ru-RU"/>
          </a:p>
          <a:p>
            <a:pPr eaLnBrk="1" hangingPunct="1"/>
            <a:endParaRPr lang="ru-RU"/>
          </a:p>
          <a:p>
            <a:pPr eaLnBrk="1" hangingPunct="1"/>
            <a:endParaRPr lang="ru-RU"/>
          </a:p>
          <a:p>
            <a:pPr eaLnBrk="1" hangingPunct="1"/>
            <a:endParaRPr lang="ru-RU"/>
          </a:p>
        </p:txBody>
      </p:sp>
      <p:sp>
        <p:nvSpPr>
          <p:cNvPr id="16386" name="Заголовок 1"/>
          <p:cNvSpPr>
            <a:spLocks noGrp="1"/>
          </p:cNvSpPr>
          <p:nvPr>
            <p:ph type="title"/>
          </p:nvPr>
        </p:nvSpPr>
        <p:spPr>
          <a:xfrm>
            <a:off x="838200" y="141288"/>
            <a:ext cx="10515600" cy="1325562"/>
          </a:xfrm>
        </p:spPr>
        <p:txBody>
          <a:bodyPr/>
          <a:lstStyle/>
          <a:p>
            <a:pPr algn="ctr" eaLnBrk="1" hangingPunct="1"/>
            <a:r>
              <a:rPr lang="ru-RU">
                <a:solidFill>
                  <a:srgbClr val="FF0000"/>
                </a:solidFill>
                <a:latin typeface="Calibri" pitchFamily="34" charset="0"/>
              </a:rPr>
              <a:t>Предпосылки к возникновению рекомендаций</a:t>
            </a:r>
          </a:p>
        </p:txBody>
      </p:sp>
      <p:sp>
        <p:nvSpPr>
          <p:cNvPr id="5" name="Скругленный прямоугольник 4"/>
          <p:cNvSpPr/>
          <p:nvPr/>
        </p:nvSpPr>
        <p:spPr>
          <a:xfrm>
            <a:off x="238125" y="2201863"/>
            <a:ext cx="7732713" cy="881062"/>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ru-RU" sz="2800" dirty="0"/>
              <a:t>Имеет высокий процент успешного выполнения</a:t>
            </a:r>
          </a:p>
        </p:txBody>
      </p:sp>
      <p:sp>
        <p:nvSpPr>
          <p:cNvPr id="6" name="Скругленный прямоугольник 5"/>
          <p:cNvSpPr/>
          <p:nvPr/>
        </p:nvSpPr>
        <p:spPr>
          <a:xfrm>
            <a:off x="238125" y="3381375"/>
            <a:ext cx="7732713" cy="8763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ru-RU" sz="2800" dirty="0"/>
              <a:t>Считается манипуляцией  низкого риска</a:t>
            </a:r>
          </a:p>
        </p:txBody>
      </p:sp>
      <p:sp>
        <p:nvSpPr>
          <p:cNvPr id="7" name="Скругленный прямоугольник 6"/>
          <p:cNvSpPr/>
          <p:nvPr/>
        </p:nvSpPr>
        <p:spPr>
          <a:xfrm>
            <a:off x="238125" y="4556125"/>
            <a:ext cx="7732713" cy="1141413"/>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ru-RU" sz="2800" dirty="0"/>
              <a:t>Золотой стандарт при ожидаемо сложных дыхательных путях</a:t>
            </a:r>
          </a:p>
        </p:txBody>
      </p:sp>
      <p:pic>
        <p:nvPicPr>
          <p:cNvPr id="16390" name="Рисунок 10"/>
          <p:cNvPicPr>
            <a:picLocks noChangeAspect="1"/>
          </p:cNvPicPr>
          <p:nvPr/>
        </p:nvPicPr>
        <p:blipFill>
          <a:blip r:embed="rId2"/>
          <a:srcRect l="35741" t="20952" r="36172" b="5324"/>
          <a:stretch>
            <a:fillRect/>
          </a:stretch>
        </p:blipFill>
        <p:spPr bwMode="auto">
          <a:xfrm>
            <a:off x="8188325" y="876300"/>
            <a:ext cx="3476625" cy="5133975"/>
          </a:xfrm>
          <a:prstGeom prst="rect">
            <a:avLst/>
          </a:prstGeom>
          <a:noFill/>
          <a:ln w="12700">
            <a:solidFill>
              <a:schemeClr val="tx1"/>
            </a:solidFill>
            <a:miter lim="800000"/>
            <a:headEnd/>
            <a:tailEnd/>
          </a:ln>
        </p:spPr>
      </p:pic>
      <p:cxnSp>
        <p:nvCxnSpPr>
          <p:cNvPr id="13" name="Прямая со стрелкой 12"/>
          <p:cNvCxnSpPr/>
          <p:nvPr/>
        </p:nvCxnSpPr>
        <p:spPr>
          <a:xfrm flipH="1">
            <a:off x="3548063" y="1870075"/>
            <a:ext cx="0" cy="331788"/>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5" name="Прямая со стрелкой 14"/>
          <p:cNvCxnSpPr/>
          <p:nvPr/>
        </p:nvCxnSpPr>
        <p:spPr>
          <a:xfrm flipH="1">
            <a:off x="3548063" y="3081338"/>
            <a:ext cx="0" cy="300037"/>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6" name="Прямая со стрелкой 15"/>
          <p:cNvCxnSpPr/>
          <p:nvPr/>
        </p:nvCxnSpPr>
        <p:spPr>
          <a:xfrm flipH="1">
            <a:off x="3562350" y="4254500"/>
            <a:ext cx="0" cy="301625"/>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7" name="Прямая со стрелкой 16"/>
          <p:cNvCxnSpPr/>
          <p:nvPr/>
        </p:nvCxnSpPr>
        <p:spPr>
          <a:xfrm>
            <a:off x="3562350" y="5697538"/>
            <a:ext cx="0" cy="45720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5" name="Прямоугольник 24"/>
          <p:cNvSpPr>
            <a:spLocks noChangeArrowheads="1"/>
          </p:cNvSpPr>
          <p:nvPr/>
        </p:nvSpPr>
        <p:spPr bwMode="auto">
          <a:xfrm>
            <a:off x="238125" y="6154738"/>
            <a:ext cx="9363075" cy="523875"/>
          </a:xfrm>
          <a:prstGeom prst="rect">
            <a:avLst/>
          </a:prstGeom>
          <a:noFill/>
          <a:ln w="9525">
            <a:noFill/>
            <a:miter lim="800000"/>
            <a:headEnd/>
            <a:tailEnd/>
          </a:ln>
        </p:spPr>
        <p:txBody>
          <a:bodyPr wrap="none">
            <a:spAutoFit/>
          </a:bodyPr>
          <a:lstStyle/>
          <a:p>
            <a:pPr marL="285750" indent="-285750">
              <a:buFont typeface="Arial" charset="0"/>
              <a:buChar char="•"/>
            </a:pPr>
            <a:r>
              <a:rPr lang="ru-RU" sz="2800">
                <a:latin typeface="Calibri" pitchFamily="34" charset="0"/>
              </a:rPr>
              <a:t>Недостаточно часто используется в клинической практике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5013" y="95250"/>
            <a:ext cx="10515600" cy="1325563"/>
          </a:xfrm>
        </p:spPr>
        <p:txBody>
          <a:bodyPr rtlCol="0">
            <a:normAutofit/>
          </a:bodyPr>
          <a:lstStyle/>
          <a:p>
            <a:pPr algn="ctr" eaLnBrk="1" fontAlgn="auto" hangingPunct="1">
              <a:spcAft>
                <a:spcPts val="0"/>
              </a:spcAft>
              <a:defRPr/>
            </a:pPr>
            <a:r>
              <a:rPr lang="ru-RU" b="1" dirty="0">
                <a:solidFill>
                  <a:srgbClr val="FF0000"/>
                </a:solidFill>
                <a:latin typeface="+mn-lt"/>
              </a:rPr>
              <a:t>Будущие направления</a:t>
            </a:r>
            <a:br>
              <a:rPr lang="ru-RU" dirty="0">
                <a:solidFill>
                  <a:srgbClr val="FF0000"/>
                </a:solidFill>
                <a:latin typeface="+mn-lt"/>
              </a:rPr>
            </a:br>
            <a:endParaRPr lang="ru-RU" dirty="0">
              <a:solidFill>
                <a:srgbClr val="FF0000"/>
              </a:solidFill>
              <a:latin typeface="+mn-lt"/>
            </a:endParaRPr>
          </a:p>
        </p:txBody>
      </p:sp>
      <p:sp>
        <p:nvSpPr>
          <p:cNvPr id="48130" name="Объект 2"/>
          <p:cNvSpPr>
            <a:spLocks noGrp="1"/>
          </p:cNvSpPr>
          <p:nvPr>
            <p:ph idx="1"/>
          </p:nvPr>
        </p:nvSpPr>
        <p:spPr>
          <a:xfrm>
            <a:off x="265113" y="847725"/>
            <a:ext cx="11661775" cy="6010275"/>
          </a:xfrm>
        </p:spPr>
        <p:txBody>
          <a:bodyPr/>
          <a:lstStyle/>
          <a:p>
            <a:pPr eaLnBrk="1" hangingPunct="1">
              <a:lnSpc>
                <a:spcPct val="85000"/>
              </a:lnSpc>
              <a:spcBef>
                <a:spcPts val="1100"/>
              </a:spcBef>
            </a:pPr>
            <a:r>
              <a:rPr lang="ru-RU" sz="2600"/>
              <a:t>Идеальные стратегии седации и топикализации до конца не изучены. Доказательная база относительно лекарственных средств, путей их введения (напр., инфузия и болюсное введение, комбинация седативных препаратов, атомайзеры и небулайзеров) и связанных с ними исходов недостаточна. </a:t>
            </a:r>
          </a:p>
          <a:p>
            <a:pPr eaLnBrk="1" hangingPunct="1">
              <a:lnSpc>
                <a:spcPct val="85000"/>
              </a:lnSpc>
              <a:spcBef>
                <a:spcPts val="1100"/>
              </a:spcBef>
            </a:pPr>
            <a:r>
              <a:rPr lang="ru-RU" sz="2600"/>
              <a:t>Неопределенность относительно множества аспектов выполнения процедуры, таких как идеальное расположение пациента и оператора, роль контрольных карт (чек-лист)  и помощи в принятии решения, немедленной терапии осложнений. </a:t>
            </a:r>
          </a:p>
          <a:p>
            <a:pPr eaLnBrk="1" hangingPunct="1">
              <a:lnSpc>
                <a:spcPct val="85000"/>
              </a:lnSpc>
              <a:spcBef>
                <a:spcPts val="1100"/>
              </a:spcBef>
            </a:pPr>
            <a:r>
              <a:rPr lang="ru-RU" sz="2600"/>
              <a:t>Более того, тренировка в выполнении ИТС сфокусирована на технических аспектах, преимущественно на работе с гибким бронхоскопом, однако тренировке с альтернативными устройствами и нетехническим навыкам уделено недостаточное внимание в публикуемой литературе. Требуются дальнейшие исследования.</a:t>
            </a:r>
          </a:p>
          <a:p>
            <a:pPr eaLnBrk="1" hangingPunct="1">
              <a:lnSpc>
                <a:spcPct val="85000"/>
              </a:lnSpc>
              <a:spcBef>
                <a:spcPts val="1100"/>
              </a:spcBef>
            </a:pPr>
            <a:r>
              <a:rPr lang="ru-RU" sz="2600"/>
              <a:t>Должны быть разработаны новые технологии для ИТС: улучшение капнографии и мониторинга, более безопасные устройства, доставляющие седативные препараты, улучшенные технологии визуализации и наведения.</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22238"/>
            <a:ext cx="10515600" cy="1165225"/>
          </a:xfrm>
        </p:spPr>
        <p:txBody>
          <a:bodyPr rtlCol="0">
            <a:normAutofit fontScale="90000"/>
          </a:bodyPr>
          <a:lstStyle/>
          <a:p>
            <a:pPr algn="ctr" eaLnBrk="1" fontAlgn="auto" hangingPunct="1">
              <a:spcAft>
                <a:spcPts val="0"/>
              </a:spcAft>
              <a:defRPr/>
            </a:pPr>
            <a:r>
              <a:rPr lang="ru-RU" b="1" dirty="0">
                <a:solidFill>
                  <a:srgbClr val="FF0000"/>
                </a:solidFill>
                <a:latin typeface="+mn-lt"/>
              </a:rPr>
              <a:t>Выводы</a:t>
            </a:r>
            <a:br>
              <a:rPr lang="ru-RU" b="1" dirty="0">
                <a:solidFill>
                  <a:srgbClr val="FF0000"/>
                </a:solidFill>
                <a:latin typeface="+mn-lt"/>
              </a:rPr>
            </a:br>
            <a:endParaRPr lang="ru-RU" b="1" dirty="0">
              <a:solidFill>
                <a:srgbClr val="FF0000"/>
              </a:solidFill>
              <a:latin typeface="+mn-lt"/>
            </a:endParaRPr>
          </a:p>
        </p:txBody>
      </p:sp>
      <p:sp>
        <p:nvSpPr>
          <p:cNvPr id="49154" name="Объект 2"/>
          <p:cNvSpPr>
            <a:spLocks noGrp="1"/>
          </p:cNvSpPr>
          <p:nvPr>
            <p:ph idx="1"/>
          </p:nvPr>
        </p:nvSpPr>
        <p:spPr>
          <a:xfrm>
            <a:off x="269875" y="1008063"/>
            <a:ext cx="11487150" cy="5400675"/>
          </a:xfrm>
        </p:spPr>
        <p:txBody>
          <a:bodyPr/>
          <a:lstStyle/>
          <a:p>
            <a:pPr marL="354013" indent="-354013" eaLnBrk="1" hangingPunct="1">
              <a:lnSpc>
                <a:spcPct val="80000"/>
              </a:lnSpc>
              <a:buFont typeface="Arial" charset="0"/>
              <a:buNone/>
            </a:pPr>
            <a:r>
              <a:rPr lang="ru-RU" sz="3000" b="1"/>
              <a:t>	Цели данных рекомендаций:</a:t>
            </a:r>
            <a:r>
              <a:rPr lang="ru-RU" sz="3000" b="1" u="sng"/>
              <a:t> </a:t>
            </a:r>
          </a:p>
          <a:p>
            <a:pPr marL="354013" indent="-354013" eaLnBrk="1" hangingPunct="1">
              <a:lnSpc>
                <a:spcPct val="80000"/>
              </a:lnSpc>
            </a:pPr>
            <a:r>
              <a:rPr lang="ru-RU" sz="3000"/>
              <a:t>Обеспечить врачей обобщающим руководством по ИТС. </a:t>
            </a:r>
          </a:p>
          <a:p>
            <a:pPr marL="354013" indent="-354013" eaLnBrk="1" hangingPunct="1">
              <a:lnSpc>
                <a:spcPct val="80000"/>
              </a:lnSpc>
            </a:pPr>
            <a:r>
              <a:rPr lang="ru-RU" sz="3000"/>
              <a:t>Оказать помощь в клинической практике и снизить порог показаний, при которых выполняется ИТС. Увеличить частоту использования процедуры!</a:t>
            </a:r>
          </a:p>
          <a:p>
            <a:pPr marL="354013" indent="-354013" eaLnBrk="1" hangingPunct="1">
              <a:lnSpc>
                <a:spcPct val="80000"/>
              </a:lnSpc>
            </a:pPr>
            <a:r>
              <a:rPr lang="ru-RU" sz="3000"/>
              <a:t>В литературе не описываются должным образом методики использования НВУ как проводника для ИТС или оптического стилета у пациентов в сознании, но так как их роль становится все более определенной, созданы предпосылки для будущих исследований в этой области.</a:t>
            </a:r>
          </a:p>
          <a:p>
            <a:pPr marL="354013" indent="-354013" eaLnBrk="1" hangingPunct="1">
              <a:lnSpc>
                <a:spcPct val="80000"/>
              </a:lnSpc>
            </a:pPr>
            <a:r>
              <a:rPr lang="ru-RU" sz="3000"/>
              <a:t>Приоритетом данных рекомендаций является безопасность пациентов и обеспечение рекомендаций для лучшей клинической практики.</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7" name="Заголовок 1"/>
          <p:cNvSpPr>
            <a:spLocks noGrp="1"/>
          </p:cNvSpPr>
          <p:nvPr>
            <p:ph type="title"/>
          </p:nvPr>
        </p:nvSpPr>
        <p:spPr>
          <a:xfrm>
            <a:off x="838200" y="-150813"/>
            <a:ext cx="10515600" cy="1325563"/>
          </a:xfrm>
        </p:spPr>
        <p:txBody>
          <a:bodyPr/>
          <a:lstStyle/>
          <a:p>
            <a:pPr algn="ctr" eaLnBrk="1" hangingPunct="1"/>
            <a:r>
              <a:rPr lang="ru-RU" b="1">
                <a:solidFill>
                  <a:srgbClr val="FF0000"/>
                </a:solidFill>
              </a:rPr>
              <a:t>Рекомендации</a:t>
            </a:r>
            <a:endParaRPr lang="ru-RU"/>
          </a:p>
        </p:txBody>
      </p:sp>
      <p:sp>
        <p:nvSpPr>
          <p:cNvPr id="3" name="Объект 2"/>
          <p:cNvSpPr>
            <a:spLocks noGrp="1"/>
          </p:cNvSpPr>
          <p:nvPr>
            <p:ph idx="1"/>
          </p:nvPr>
        </p:nvSpPr>
        <p:spPr>
          <a:xfrm>
            <a:off x="206375" y="914400"/>
            <a:ext cx="11779250" cy="6080125"/>
          </a:xfrm>
        </p:spPr>
        <p:txBody>
          <a:bodyPr>
            <a:normAutofit/>
          </a:bodyPr>
          <a:lstStyle/>
          <a:p>
            <a:pPr eaLnBrk="1" hangingPunct="1">
              <a:lnSpc>
                <a:spcPct val="70000"/>
              </a:lnSpc>
            </a:pPr>
            <a:r>
              <a:rPr lang="ru-RU" sz="2400" b="1"/>
              <a:t>При наличии предикторов трудных дыхательных путей: </a:t>
            </a:r>
            <a:r>
              <a:rPr lang="ru-RU" sz="2400"/>
              <a:t>рассмотреть возможность выполнения </a:t>
            </a:r>
            <a:r>
              <a:rPr lang="ru-RU" sz="2400" b="1"/>
              <a:t>интубации в сознании</a:t>
            </a:r>
            <a:r>
              <a:rPr lang="ru-RU" sz="2400"/>
              <a:t>;</a:t>
            </a:r>
          </a:p>
          <a:p>
            <a:pPr eaLnBrk="1" hangingPunct="1">
              <a:lnSpc>
                <a:spcPct val="70000"/>
              </a:lnSpc>
            </a:pPr>
            <a:r>
              <a:rPr lang="ru-RU" sz="2400"/>
              <a:t>Когнитивная помощь (чек-лист): рекомендована до и во время выполнения интубации в сознании;</a:t>
            </a:r>
          </a:p>
          <a:p>
            <a:pPr eaLnBrk="1" hangingPunct="1">
              <a:lnSpc>
                <a:spcPct val="70000"/>
              </a:lnSpc>
            </a:pPr>
            <a:r>
              <a:rPr lang="ru-RU" sz="2400" b="1"/>
              <a:t>Во всех случаях интубации </a:t>
            </a:r>
            <a:r>
              <a:rPr lang="ru-RU" sz="2400"/>
              <a:t>в сознании следует обеспечить поддержку кислородом;</a:t>
            </a:r>
          </a:p>
          <a:p>
            <a:pPr eaLnBrk="1" hangingPunct="1">
              <a:lnSpc>
                <a:spcPct val="70000"/>
              </a:lnSpc>
            </a:pPr>
            <a:r>
              <a:rPr lang="ru-RU" sz="2400" b="1"/>
              <a:t>Во всех случая</a:t>
            </a:r>
            <a:r>
              <a:rPr lang="ru-RU" sz="2400"/>
              <a:t> должна быть обеспечена эффективная местная анестезия верхних дыхательных путей. Максимальная доза лидокаина, которую не следует превышать – 9 мг/кг сухой массы тела.</a:t>
            </a:r>
          </a:p>
          <a:p>
            <a:pPr eaLnBrk="1" hangingPunct="1">
              <a:lnSpc>
                <a:spcPct val="70000"/>
              </a:lnSpc>
            </a:pPr>
            <a:r>
              <a:rPr lang="ru-RU" sz="2400"/>
              <a:t>Может быть полезным использование минимальной седации. В идеальных условиях седация обеспечивается независимым врачом. Не следует использовать седацию как дополнение к местной анестезии.</a:t>
            </a:r>
          </a:p>
          <a:p>
            <a:pPr eaLnBrk="1" hangingPunct="1">
              <a:lnSpc>
                <a:spcPct val="70000"/>
              </a:lnSpc>
            </a:pPr>
            <a:r>
              <a:rPr lang="ru-RU" sz="2400"/>
              <a:t>Количество попыток следует ограничивать до трёх, с возможностью выполнения одной дополнительной попытки опытным оператором (3+1).</a:t>
            </a:r>
          </a:p>
          <a:p>
            <a:pPr eaLnBrk="1" hangingPunct="1">
              <a:lnSpc>
                <a:spcPct val="70000"/>
              </a:lnSpc>
            </a:pPr>
            <a:r>
              <a:rPr lang="ru-RU" sz="2400" b="1"/>
              <a:t>Анестезию следует выполнять только после подтверждения правильного положения трахеальной трубки методом двойной проверки (визуальное подтверждение + капнография).</a:t>
            </a:r>
          </a:p>
          <a:p>
            <a:pPr eaLnBrk="1" hangingPunct="1">
              <a:lnSpc>
                <a:spcPct val="70000"/>
              </a:lnSpc>
            </a:pPr>
            <a:r>
              <a:rPr lang="ru-RU" sz="2400"/>
              <a:t>Всем отделениям следует оказывать содействие анестезиологам в приобретении компетенции и поддержании навыков интубации в сознании.</a:t>
            </a:r>
          </a:p>
        </p:txBody>
      </p:sp>
      <p:sp>
        <p:nvSpPr>
          <p:cNvPr id="4" name="Прямоугольник 3"/>
          <p:cNvSpPr/>
          <p:nvPr/>
        </p:nvSpPr>
        <p:spPr>
          <a:xfrm>
            <a:off x="206375" y="5800725"/>
            <a:ext cx="11476038" cy="763588"/>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Объект 2"/>
          <p:cNvSpPr>
            <a:spLocks noGrp="1"/>
          </p:cNvSpPr>
          <p:nvPr>
            <p:ph idx="1"/>
          </p:nvPr>
        </p:nvSpPr>
        <p:spPr>
          <a:xfrm>
            <a:off x="995363" y="374650"/>
            <a:ext cx="10515600" cy="4351338"/>
          </a:xfrm>
        </p:spPr>
        <p:txBody>
          <a:bodyPr/>
          <a:lstStyle/>
          <a:p>
            <a:pPr marL="0" indent="0" algn="ctr" eaLnBrk="1" hangingPunct="1">
              <a:buFont typeface="Arial" charset="0"/>
              <a:buNone/>
            </a:pPr>
            <a:r>
              <a:rPr lang="ru-RU" sz="6000" b="1">
                <a:solidFill>
                  <a:srgbClr val="7030A0"/>
                </a:solidFill>
              </a:rPr>
              <a:t>Спасибо за внимание! </a:t>
            </a:r>
          </a:p>
        </p:txBody>
      </p:sp>
      <p:pic>
        <p:nvPicPr>
          <p:cNvPr id="51202" name="Рисунок 4"/>
          <p:cNvPicPr>
            <a:picLocks noChangeAspect="1"/>
          </p:cNvPicPr>
          <p:nvPr/>
        </p:nvPicPr>
        <p:blipFill>
          <a:blip r:embed="rId2"/>
          <a:srcRect/>
          <a:stretch>
            <a:fillRect/>
          </a:stretch>
        </p:blipFill>
        <p:spPr bwMode="auto">
          <a:xfrm>
            <a:off x="3278188" y="1679575"/>
            <a:ext cx="5973762" cy="39846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6550" y="95250"/>
            <a:ext cx="11447463" cy="1182688"/>
          </a:xfrm>
        </p:spPr>
        <p:txBody>
          <a:bodyPr rtlCol="0">
            <a:noAutofit/>
          </a:bodyPr>
          <a:lstStyle/>
          <a:p>
            <a:pPr algn="ctr" eaLnBrk="1" fontAlgn="auto" hangingPunct="1">
              <a:spcAft>
                <a:spcPts val="0"/>
              </a:spcAft>
              <a:defRPr/>
            </a:pPr>
            <a:r>
              <a:rPr lang="ru-RU" b="1" dirty="0">
                <a:solidFill>
                  <a:srgbClr val="FF0000"/>
                </a:solidFill>
                <a:latin typeface="+mn-lt"/>
              </a:rPr>
              <a:t>Рекомендации</a:t>
            </a:r>
            <a:br>
              <a:rPr lang="ru-RU" b="1" dirty="0">
                <a:solidFill>
                  <a:srgbClr val="FF0000"/>
                </a:solidFill>
                <a:latin typeface="+mn-lt"/>
              </a:rPr>
            </a:br>
            <a:endParaRPr lang="ru-RU" b="1" dirty="0">
              <a:solidFill>
                <a:srgbClr val="FF0000"/>
              </a:solidFill>
              <a:latin typeface="+mn-lt"/>
            </a:endParaRPr>
          </a:p>
        </p:txBody>
      </p:sp>
      <p:sp>
        <p:nvSpPr>
          <p:cNvPr id="17410" name="Объект 2"/>
          <p:cNvSpPr>
            <a:spLocks noGrp="1"/>
          </p:cNvSpPr>
          <p:nvPr>
            <p:ph idx="1"/>
          </p:nvPr>
        </p:nvSpPr>
        <p:spPr>
          <a:xfrm>
            <a:off x="336550" y="830263"/>
            <a:ext cx="11606213" cy="5738812"/>
          </a:xfrm>
        </p:spPr>
        <p:txBody>
          <a:bodyPr/>
          <a:lstStyle/>
          <a:p>
            <a:pPr eaLnBrk="1" hangingPunct="1">
              <a:lnSpc>
                <a:spcPct val="70000"/>
              </a:lnSpc>
              <a:spcBef>
                <a:spcPts val="1500"/>
              </a:spcBef>
            </a:pPr>
            <a:r>
              <a:rPr lang="ru-RU" sz="2400" b="1"/>
              <a:t>При наличии </a:t>
            </a:r>
            <a:r>
              <a:rPr lang="ru-RU" sz="2400" b="1">
                <a:solidFill>
                  <a:schemeClr val="folHlink"/>
                </a:solidFill>
              </a:rPr>
              <a:t>явных предикторов</a:t>
            </a:r>
            <a:r>
              <a:rPr lang="ru-RU" sz="2400" b="1"/>
              <a:t> трудных дыхательных путей: </a:t>
            </a:r>
            <a:r>
              <a:rPr lang="ru-RU" sz="2400"/>
              <a:t>рассмотреть возможность выполнения </a:t>
            </a:r>
            <a:r>
              <a:rPr lang="ru-RU" sz="2400" b="1"/>
              <a:t>интубации в сознании</a:t>
            </a:r>
            <a:r>
              <a:rPr lang="ru-RU" sz="2400"/>
              <a:t>.</a:t>
            </a:r>
          </a:p>
          <a:p>
            <a:pPr eaLnBrk="1" hangingPunct="1">
              <a:lnSpc>
                <a:spcPct val="70000"/>
              </a:lnSpc>
              <a:spcBef>
                <a:spcPts val="1500"/>
              </a:spcBef>
            </a:pPr>
            <a:r>
              <a:rPr lang="ru-RU" sz="2400"/>
              <a:t>Помощь в принятии решения (чек-лист): рекомендована до и во время выполнения интубации в сознании.</a:t>
            </a:r>
          </a:p>
          <a:p>
            <a:pPr eaLnBrk="1" hangingPunct="1">
              <a:lnSpc>
                <a:spcPct val="70000"/>
              </a:lnSpc>
              <a:spcBef>
                <a:spcPts val="1500"/>
              </a:spcBef>
            </a:pPr>
            <a:r>
              <a:rPr lang="ru-RU" sz="2400" b="1"/>
              <a:t>Во всех случаях интубации </a:t>
            </a:r>
            <a:r>
              <a:rPr lang="ru-RU" sz="2400"/>
              <a:t>в сознании следует обеспечить поддержку кислородом.</a:t>
            </a:r>
          </a:p>
          <a:p>
            <a:pPr eaLnBrk="1" hangingPunct="1">
              <a:lnSpc>
                <a:spcPct val="70000"/>
              </a:lnSpc>
              <a:spcBef>
                <a:spcPts val="1500"/>
              </a:spcBef>
            </a:pPr>
            <a:r>
              <a:rPr lang="ru-RU" sz="2400" b="1"/>
              <a:t>Во всех случая</a:t>
            </a:r>
            <a:r>
              <a:rPr lang="ru-RU" sz="2400"/>
              <a:t> должна быть обеспечена и протестирована эффективная местная анестезия верхних дыхательных путей. Максимальная доза лидокаина, которую не следует превышать – 9 мг/кг идеальной массы тела.</a:t>
            </a:r>
          </a:p>
          <a:p>
            <a:pPr eaLnBrk="1" hangingPunct="1">
              <a:lnSpc>
                <a:spcPct val="70000"/>
              </a:lnSpc>
              <a:spcBef>
                <a:spcPts val="1500"/>
              </a:spcBef>
            </a:pPr>
            <a:r>
              <a:rPr lang="ru-RU" sz="2400"/>
              <a:t>Может быть целесообразна минимальная седация. В идеальных условиях седация обеспечивается независимым врачом. Не следует использовать седацию как дополнение к местной анестезии.</a:t>
            </a:r>
          </a:p>
          <a:p>
            <a:pPr eaLnBrk="1" hangingPunct="1">
              <a:lnSpc>
                <a:spcPct val="70000"/>
              </a:lnSpc>
              <a:spcBef>
                <a:spcPts val="1500"/>
              </a:spcBef>
            </a:pPr>
            <a:r>
              <a:rPr lang="ru-RU" sz="2400"/>
              <a:t>Количество попыток следует ограничивать до трёх, с возможностью выполнения одной дополнительной попытки опытным оператором (3+1).</a:t>
            </a:r>
          </a:p>
          <a:p>
            <a:pPr eaLnBrk="1" hangingPunct="1">
              <a:lnSpc>
                <a:spcPct val="70000"/>
              </a:lnSpc>
              <a:spcBef>
                <a:spcPts val="1500"/>
              </a:spcBef>
            </a:pPr>
            <a:r>
              <a:rPr lang="ru-RU" sz="2400" b="1"/>
              <a:t>Анестезия проводится только после подтверждения правильного положения трубки методом двойной проверки (визуальное подтверждение + капнография).</a:t>
            </a:r>
          </a:p>
          <a:p>
            <a:pPr eaLnBrk="1" hangingPunct="1">
              <a:lnSpc>
                <a:spcPct val="70000"/>
              </a:lnSpc>
              <a:spcBef>
                <a:spcPts val="1500"/>
              </a:spcBef>
            </a:pPr>
            <a:r>
              <a:rPr lang="ru-RU" sz="2400"/>
              <a:t>Всем отделениям следует оказывать содействие анестезиологам в приобретении компетенции и поддержании навыков интубации в сознании.</a:t>
            </a:r>
          </a:p>
        </p:txBody>
      </p:sp>
      <p:sp>
        <p:nvSpPr>
          <p:cNvPr id="4" name="Прямоугольник 3"/>
          <p:cNvSpPr>
            <a:spLocks noChangeArrowheads="1"/>
          </p:cNvSpPr>
          <p:nvPr/>
        </p:nvSpPr>
        <p:spPr bwMode="auto">
          <a:xfrm>
            <a:off x="231775" y="825500"/>
            <a:ext cx="11710988" cy="630238"/>
          </a:xfrm>
          <a:prstGeom prst="rect">
            <a:avLst/>
          </a:prstGeom>
          <a:solidFill>
            <a:schemeClr val="accent2">
              <a:alpha val="30000"/>
            </a:schemeClr>
          </a:solidFill>
          <a:ln w="25400" algn="ctr">
            <a:solidFill>
              <a:srgbClr val="FF0000"/>
            </a:solidFill>
            <a:miter lim="800000"/>
            <a:headEnd/>
            <a:tailEnd/>
          </a:ln>
        </p:spPr>
        <p:txBody>
          <a:bodyPr anchor="ctr"/>
          <a:lstStyle/>
          <a:p>
            <a:pPr algn="ctr" fontAlgn="auto">
              <a:spcBef>
                <a:spcPts val="0"/>
              </a:spcBef>
              <a:spcAft>
                <a:spcPts val="0"/>
              </a:spcAft>
              <a:defRPr/>
            </a:pPr>
            <a:endParaRPr lang="ru-RU">
              <a:solidFill>
                <a:schemeClr val="dk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Объект 2"/>
          <p:cNvSpPr>
            <a:spLocks noGrp="1"/>
          </p:cNvSpPr>
          <p:nvPr>
            <p:ph idx="1"/>
          </p:nvPr>
        </p:nvSpPr>
        <p:spPr>
          <a:xfrm>
            <a:off x="200025" y="1465263"/>
            <a:ext cx="6570663" cy="5178425"/>
          </a:xfrm>
        </p:spPr>
        <p:txBody>
          <a:bodyPr/>
          <a:lstStyle/>
          <a:p>
            <a:pPr eaLnBrk="1" hangingPunct="1"/>
            <a:r>
              <a:rPr lang="ru-RU"/>
              <a:t>Пациенты с патологией головы и шеи. </a:t>
            </a:r>
          </a:p>
          <a:p>
            <a:pPr eaLnBrk="1" hangingPunct="1"/>
            <a:r>
              <a:rPr lang="ru-RU"/>
              <a:t>Ограниченное открывания рта.</a:t>
            </a:r>
          </a:p>
          <a:p>
            <a:pPr eaLnBrk="1" hangingPunct="1"/>
            <a:r>
              <a:rPr lang="ru-RU"/>
              <a:t>Ограниченное разгибание шеи.</a:t>
            </a:r>
          </a:p>
          <a:p>
            <a:pPr eaLnBrk="1" hangingPunct="1"/>
            <a:r>
              <a:rPr lang="ru-RU"/>
              <a:t>Обструктивное сонное апноэ.</a:t>
            </a:r>
          </a:p>
          <a:p>
            <a:pPr eaLnBrk="1" hangingPunct="1"/>
            <a:r>
              <a:rPr lang="ru-RU"/>
              <a:t>Морбидное ожирение.</a:t>
            </a:r>
          </a:p>
          <a:p>
            <a:pPr eaLnBrk="1" hangingPunct="1"/>
            <a:r>
              <a:rPr lang="ru-RU" b="1"/>
              <a:t>Нарастающее ухудшение проходимости дыхательных путей.</a:t>
            </a:r>
          </a:p>
        </p:txBody>
      </p:sp>
      <p:pic>
        <p:nvPicPr>
          <p:cNvPr id="18434" name="Рисунок 4"/>
          <p:cNvPicPr>
            <a:picLocks noChangeAspect="1"/>
          </p:cNvPicPr>
          <p:nvPr/>
        </p:nvPicPr>
        <p:blipFill>
          <a:blip r:embed="rId2"/>
          <a:srcRect l="10684" t="3387" r="9927"/>
          <a:stretch>
            <a:fillRect/>
          </a:stretch>
        </p:blipFill>
        <p:spPr bwMode="auto">
          <a:xfrm>
            <a:off x="6643688" y="1465263"/>
            <a:ext cx="5476875" cy="4999037"/>
          </a:xfrm>
          <a:prstGeom prst="rect">
            <a:avLst/>
          </a:prstGeom>
          <a:noFill/>
          <a:ln w="9525">
            <a:noFill/>
            <a:miter lim="800000"/>
            <a:headEnd/>
            <a:tailEnd/>
          </a:ln>
        </p:spPr>
      </p:pic>
      <p:sp>
        <p:nvSpPr>
          <p:cNvPr id="6" name="Заголовок 8"/>
          <p:cNvSpPr>
            <a:spLocks noGrp="1"/>
          </p:cNvSpPr>
          <p:nvPr>
            <p:ph type="title"/>
          </p:nvPr>
        </p:nvSpPr>
        <p:spPr>
          <a:xfrm>
            <a:off x="327025" y="139700"/>
            <a:ext cx="11299825" cy="1325563"/>
          </a:xfrm>
        </p:spPr>
        <p:txBody>
          <a:bodyPr>
            <a:normAutofit/>
          </a:bodyPr>
          <a:lstStyle/>
          <a:p>
            <a:pPr eaLnBrk="1" hangingPunct="1"/>
            <a:r>
              <a:rPr lang="ru-RU" sz="2800" b="1" u="sng">
                <a:latin typeface="Calibri" pitchFamily="34" charset="0"/>
              </a:rPr>
              <a:t>При наличии предикторов трудных дыхательных путей</a:t>
            </a:r>
            <a:r>
              <a:rPr lang="ru-RU" sz="2800">
                <a:latin typeface="Calibri" pitchFamily="34" charset="0"/>
              </a:rPr>
              <a:t>:  ИТС должна быть рассмотрена в качестве дальнейшей стратегии ведения (</a:t>
            </a:r>
            <a:r>
              <a:rPr lang="en-US" sz="2800">
                <a:latin typeface="Calibri" pitchFamily="34" charset="0"/>
              </a:rPr>
              <a:t>Grade D</a:t>
            </a:r>
            <a:r>
              <a:rPr lang="ru-RU" sz="2800">
                <a:latin typeface="Calibri" pitchFamily="34" charset="0"/>
              </a:rPr>
              <a:t>). </a:t>
            </a:r>
            <a:br>
              <a:rPr lang="ru-RU" sz="4000"/>
            </a:br>
            <a:endParaRPr lang="ru-RU" sz="4000"/>
          </a:p>
        </p:txBody>
      </p:sp>
      <p:sp>
        <p:nvSpPr>
          <p:cNvPr id="7" name="Прямоугольник 6"/>
          <p:cNvSpPr>
            <a:spLocks noChangeArrowheads="1"/>
          </p:cNvSpPr>
          <p:nvPr/>
        </p:nvSpPr>
        <p:spPr bwMode="auto">
          <a:xfrm>
            <a:off x="200025" y="142875"/>
            <a:ext cx="11409363" cy="873125"/>
          </a:xfrm>
          <a:prstGeom prst="rect">
            <a:avLst/>
          </a:prstGeom>
          <a:solidFill>
            <a:schemeClr val="accent2">
              <a:alpha val="30000"/>
            </a:schemeClr>
          </a:solidFill>
          <a:ln w="25400" algn="ctr">
            <a:solidFill>
              <a:srgbClr val="FF0000"/>
            </a:solidFill>
            <a:miter lim="800000"/>
            <a:headEnd/>
            <a:tailEnd/>
          </a:ln>
        </p:spPr>
        <p:txBody>
          <a:bodyPr anchor="ctr"/>
          <a:lstStyle/>
          <a:p>
            <a:pPr algn="ctr" fontAlgn="auto">
              <a:spcBef>
                <a:spcPts val="0"/>
              </a:spcBef>
              <a:spcAft>
                <a:spcPts val="0"/>
              </a:spcAft>
              <a:defRPr/>
            </a:pPr>
            <a:endParaRPr lang="ru-RU">
              <a:solidFill>
                <a:schemeClr val="dk1"/>
              </a:solidFill>
              <a:latin typeface="+mn-lt"/>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ъект 2"/>
          <p:cNvSpPr>
            <a:spLocks noGrp="1"/>
          </p:cNvSpPr>
          <p:nvPr>
            <p:ph idx="1"/>
          </p:nvPr>
        </p:nvSpPr>
        <p:spPr>
          <a:xfrm>
            <a:off x="120650" y="4878388"/>
            <a:ext cx="12007850" cy="1844675"/>
          </a:xfrm>
        </p:spPr>
        <p:txBody>
          <a:bodyPr/>
          <a:lstStyle/>
          <a:p>
            <a:pPr marL="354013" indent="-354013" eaLnBrk="1" hangingPunct="1"/>
            <a:r>
              <a:rPr lang="ru-RU"/>
              <a:t>Выбор основан на факторах со стороны пациента, навыках оператора и доступности оборудования</a:t>
            </a:r>
            <a:r>
              <a:rPr lang="en-US"/>
              <a:t> </a:t>
            </a:r>
            <a:r>
              <a:rPr lang="ru-RU"/>
              <a:t>(</a:t>
            </a:r>
            <a:r>
              <a:rPr lang="en-US"/>
              <a:t>Grade A</a:t>
            </a:r>
            <a:r>
              <a:rPr lang="ru-RU"/>
              <a:t>).</a:t>
            </a:r>
            <a:endParaRPr lang="en-US"/>
          </a:p>
          <a:p>
            <a:pPr marL="354013" indent="-354013" eaLnBrk="1" hangingPunct="1"/>
            <a:r>
              <a:rPr lang="ru-RU"/>
              <a:t>Если выбранная техника не привела к успеху, следует подумать о смене методики ( ИТС:ГБ на ИТС:ВЛ, и наоборот) (</a:t>
            </a:r>
            <a:r>
              <a:rPr lang="en-US"/>
              <a:t>Grade D</a:t>
            </a:r>
            <a:r>
              <a:rPr lang="ru-RU"/>
              <a:t>).</a:t>
            </a:r>
          </a:p>
        </p:txBody>
      </p:sp>
      <p:sp>
        <p:nvSpPr>
          <p:cNvPr id="6" name="Скругленный прямоугольник 5"/>
          <p:cNvSpPr/>
          <p:nvPr/>
        </p:nvSpPr>
        <p:spPr>
          <a:xfrm>
            <a:off x="1193800" y="909638"/>
            <a:ext cx="4462463" cy="1201737"/>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r>
              <a:rPr lang="ru-RU" sz="2800">
                <a:solidFill>
                  <a:srgbClr val="000000"/>
                </a:solidFill>
                <a:cs typeface="Arial" charset="0"/>
              </a:rPr>
              <a:t>Гибкий бронхоскоп (</a:t>
            </a:r>
            <a:r>
              <a:rPr lang="en-US" sz="2800">
                <a:solidFill>
                  <a:srgbClr val="000000"/>
                </a:solidFill>
                <a:cs typeface="Arial" charset="0"/>
              </a:rPr>
              <a:t>ATI</a:t>
            </a:r>
            <a:r>
              <a:rPr lang="ru-RU" sz="2800">
                <a:solidFill>
                  <a:srgbClr val="000000"/>
                </a:solidFill>
                <a:cs typeface="Arial" charset="0"/>
              </a:rPr>
              <a:t>:</a:t>
            </a:r>
            <a:r>
              <a:rPr lang="en-US" sz="2800">
                <a:solidFill>
                  <a:srgbClr val="000000"/>
                </a:solidFill>
                <a:cs typeface="Arial" charset="0"/>
              </a:rPr>
              <a:t>FB </a:t>
            </a:r>
            <a:r>
              <a:rPr lang="ru-RU" sz="2800">
                <a:solidFill>
                  <a:srgbClr val="000000"/>
                </a:solidFill>
                <a:cs typeface="Arial" charset="0"/>
              </a:rPr>
              <a:t>– ИТС:ГБ</a:t>
            </a:r>
            <a:r>
              <a:rPr lang="ru-RU">
                <a:solidFill>
                  <a:srgbClr val="000000"/>
                </a:solidFill>
                <a:cs typeface="Arial" charset="0"/>
              </a:rPr>
              <a:t>)</a:t>
            </a:r>
          </a:p>
        </p:txBody>
      </p:sp>
      <p:sp>
        <p:nvSpPr>
          <p:cNvPr id="7" name="Скругленный прямоугольник 6"/>
          <p:cNvSpPr/>
          <p:nvPr/>
        </p:nvSpPr>
        <p:spPr>
          <a:xfrm>
            <a:off x="6280150" y="898525"/>
            <a:ext cx="4464050" cy="120015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r>
              <a:rPr lang="ru-RU" sz="2800">
                <a:solidFill>
                  <a:srgbClr val="000000"/>
                </a:solidFill>
                <a:cs typeface="Arial" charset="0"/>
              </a:rPr>
              <a:t>Видеоларингоскоп (</a:t>
            </a:r>
            <a:r>
              <a:rPr lang="en-US" sz="2800">
                <a:solidFill>
                  <a:srgbClr val="000000"/>
                </a:solidFill>
                <a:cs typeface="Arial" charset="0"/>
              </a:rPr>
              <a:t>ATI</a:t>
            </a:r>
            <a:r>
              <a:rPr lang="ru-RU" sz="2800">
                <a:solidFill>
                  <a:srgbClr val="000000"/>
                </a:solidFill>
                <a:cs typeface="Arial" charset="0"/>
              </a:rPr>
              <a:t>:</a:t>
            </a:r>
            <a:r>
              <a:rPr lang="en-US" sz="2800">
                <a:solidFill>
                  <a:srgbClr val="000000"/>
                </a:solidFill>
                <a:cs typeface="Arial" charset="0"/>
              </a:rPr>
              <a:t>VL </a:t>
            </a:r>
            <a:r>
              <a:rPr lang="ru-RU" sz="2800">
                <a:solidFill>
                  <a:srgbClr val="000000"/>
                </a:solidFill>
                <a:cs typeface="Arial" charset="0"/>
              </a:rPr>
              <a:t>– ИТС:ВЛ)</a:t>
            </a:r>
            <a:endParaRPr lang="ru-RU">
              <a:solidFill>
                <a:srgbClr val="000000"/>
              </a:solidFill>
              <a:cs typeface="Arial" charset="0"/>
            </a:endParaRPr>
          </a:p>
        </p:txBody>
      </p:sp>
      <p:pic>
        <p:nvPicPr>
          <p:cNvPr id="19460" name="Picture 2" descr="Картинки по запросу flexible bronchoscope intubation"/>
          <p:cNvPicPr>
            <a:picLocks noChangeAspect="1" noChangeArrowheads="1"/>
          </p:cNvPicPr>
          <p:nvPr/>
        </p:nvPicPr>
        <p:blipFill>
          <a:blip r:embed="rId2"/>
          <a:srcRect/>
          <a:stretch>
            <a:fillRect/>
          </a:stretch>
        </p:blipFill>
        <p:spPr bwMode="auto">
          <a:xfrm>
            <a:off x="2446338" y="2189163"/>
            <a:ext cx="2033587" cy="2722562"/>
          </a:xfrm>
          <a:prstGeom prst="rect">
            <a:avLst/>
          </a:prstGeom>
          <a:noFill/>
          <a:ln w="9525">
            <a:noFill/>
            <a:miter lim="800000"/>
            <a:headEnd/>
            <a:tailEnd/>
          </a:ln>
        </p:spPr>
      </p:pic>
      <p:pic>
        <p:nvPicPr>
          <p:cNvPr id="19461" name="Picture 4" descr="Картинки по запросу video laryngoscope intubation"/>
          <p:cNvPicPr>
            <a:picLocks noChangeAspect="1" noChangeArrowheads="1"/>
          </p:cNvPicPr>
          <p:nvPr/>
        </p:nvPicPr>
        <p:blipFill>
          <a:blip r:embed="rId3"/>
          <a:srcRect/>
          <a:stretch>
            <a:fillRect/>
          </a:stretch>
        </p:blipFill>
        <p:spPr bwMode="auto">
          <a:xfrm>
            <a:off x="6761163" y="2225675"/>
            <a:ext cx="3500437" cy="2339975"/>
          </a:xfrm>
          <a:prstGeom prst="rect">
            <a:avLst/>
          </a:prstGeom>
          <a:noFill/>
          <a:ln w="12700">
            <a:solidFill>
              <a:schemeClr val="tx1"/>
            </a:solidFill>
            <a:miter lim="800000"/>
            <a:headEnd/>
            <a:tailEnd/>
          </a:ln>
        </p:spPr>
      </p:pic>
      <p:sp>
        <p:nvSpPr>
          <p:cNvPr id="9" name="Заголовок 8"/>
          <p:cNvSpPr>
            <a:spLocks noGrp="1"/>
          </p:cNvSpPr>
          <p:nvPr>
            <p:ph type="title"/>
          </p:nvPr>
        </p:nvSpPr>
        <p:spPr>
          <a:xfrm>
            <a:off x="314325" y="0"/>
            <a:ext cx="11298238" cy="1325563"/>
          </a:xfrm>
        </p:spPr>
        <p:txBody>
          <a:bodyPr rtlCol="0">
            <a:normAutofit/>
          </a:bodyPr>
          <a:lstStyle/>
          <a:p>
            <a:pPr algn="ctr" eaLnBrk="1" fontAlgn="auto" hangingPunct="1">
              <a:spcAft>
                <a:spcPts val="0"/>
              </a:spcAft>
              <a:defRPr/>
            </a:pPr>
            <a:r>
              <a:rPr lang="ru-RU" dirty="0">
                <a:solidFill>
                  <a:srgbClr val="FF0000"/>
                </a:solidFill>
                <a:latin typeface="+mn-lt"/>
              </a:rPr>
              <a:t>Интубация трахеи в сознании</a:t>
            </a:r>
            <a:br>
              <a:rPr lang="ru-RU" dirty="0"/>
            </a:br>
            <a:endParaRPr lang="ru-RU" dirty="0"/>
          </a:p>
        </p:txBody>
      </p:sp>
      <p:sp>
        <p:nvSpPr>
          <p:cNvPr id="10" name="Прямоугольник 9"/>
          <p:cNvSpPr/>
          <p:nvPr/>
        </p:nvSpPr>
        <p:spPr>
          <a:xfrm>
            <a:off x="4910714" y="3364870"/>
            <a:ext cx="1492362" cy="1200329"/>
          </a:xfrm>
          <a:prstGeom prst="rect">
            <a:avLst/>
          </a:prstGeom>
          <a:noFill/>
        </p:spPr>
        <p:txBody>
          <a:bodyPr>
            <a:spAutoFit/>
          </a:bodyPr>
          <a:lstStyle/>
          <a:p>
            <a:pPr algn="ctr" fontAlgn="auto">
              <a:spcBef>
                <a:spcPts val="0"/>
              </a:spcBef>
              <a:spcAft>
                <a:spcPts val="0"/>
              </a:spcAft>
              <a:defRPr/>
            </a:pPr>
            <a:r>
              <a:rPr lang="en-US"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n-lt"/>
                <a:cs typeface="+mn-cs"/>
              </a:rPr>
              <a:t>VS</a:t>
            </a:r>
            <a:endParaRPr lang="ru-RU"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n-lt"/>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Объект 2"/>
          <p:cNvSpPr>
            <a:spLocks noGrp="1"/>
          </p:cNvSpPr>
          <p:nvPr>
            <p:ph idx="1"/>
          </p:nvPr>
        </p:nvSpPr>
        <p:spPr>
          <a:xfrm>
            <a:off x="168275" y="288925"/>
            <a:ext cx="11896725" cy="6065838"/>
          </a:xfrm>
        </p:spPr>
        <p:txBody>
          <a:bodyPr/>
          <a:lstStyle/>
          <a:p>
            <a:pPr marL="354013" indent="-354013" eaLnBrk="1" hangingPunct="1">
              <a:buFont typeface="Arial" charset="0"/>
              <a:buNone/>
            </a:pPr>
            <a:r>
              <a:rPr lang="ru-RU"/>
              <a:t>	</a:t>
            </a:r>
          </a:p>
          <a:p>
            <a:pPr marL="354013" indent="-354013" eaLnBrk="1" hangingPunct="1"/>
            <a:endParaRPr lang="en-US"/>
          </a:p>
          <a:p>
            <a:pPr marL="354013" indent="-354013" eaLnBrk="1" hangingPunct="1">
              <a:lnSpc>
                <a:spcPct val="100000"/>
              </a:lnSpc>
            </a:pPr>
            <a:r>
              <a:rPr lang="ru-RU"/>
              <a:t>Всем пациентам показана оценка дыхательных путей, включая анамнез, осмотр и соответствующее обследования. (</a:t>
            </a:r>
            <a:r>
              <a:rPr lang="en-US"/>
              <a:t>Grade D</a:t>
            </a:r>
            <a:r>
              <a:rPr lang="ru-RU"/>
              <a:t>).</a:t>
            </a:r>
            <a:endParaRPr lang="en-US"/>
          </a:p>
          <a:p>
            <a:pPr marL="354013" indent="-354013" eaLnBrk="1" hangingPunct="1">
              <a:lnSpc>
                <a:spcPct val="100000"/>
              </a:lnSpc>
            </a:pPr>
            <a:r>
              <a:rPr lang="ru-RU"/>
              <a:t>При плановом выполнении: ИТС следует выполнять натощак (</a:t>
            </a:r>
            <a:r>
              <a:rPr lang="en-US"/>
              <a:t>Grade D</a:t>
            </a:r>
            <a:r>
              <a:rPr lang="ru-RU"/>
              <a:t>). </a:t>
            </a:r>
            <a:endParaRPr lang="ru-RU" b="1">
              <a:solidFill>
                <a:srgbClr val="7030A0"/>
              </a:solidFill>
            </a:endParaRPr>
          </a:p>
          <a:p>
            <a:pPr marL="354013" indent="-354013" algn="ctr" eaLnBrk="1" hangingPunct="1">
              <a:lnSpc>
                <a:spcPct val="100000"/>
              </a:lnSpc>
              <a:buFont typeface="Arial" charset="0"/>
              <a:buNone/>
            </a:pPr>
            <a:r>
              <a:rPr lang="ru-RU" b="1">
                <a:solidFill>
                  <a:srgbClr val="7030A0"/>
                </a:solidFill>
              </a:rPr>
              <a:t>	</a:t>
            </a:r>
          </a:p>
          <a:p>
            <a:pPr marL="354013" indent="-354013" algn="ctr" eaLnBrk="1" hangingPunct="1">
              <a:lnSpc>
                <a:spcPct val="100000"/>
              </a:lnSpc>
              <a:buFont typeface="Arial" charset="0"/>
              <a:buNone/>
            </a:pPr>
            <a:r>
              <a:rPr lang="ru-RU" b="1" u="sng">
                <a:solidFill>
                  <a:srgbClr val="7030A0"/>
                </a:solidFill>
              </a:rPr>
              <a:t>Противопоказания к ИТС: </a:t>
            </a:r>
          </a:p>
          <a:p>
            <a:pPr marL="354013" indent="-354013" eaLnBrk="1" hangingPunct="1">
              <a:lnSpc>
                <a:spcPct val="100000"/>
              </a:lnSpc>
            </a:pPr>
            <a:r>
              <a:rPr lang="ru-RU"/>
              <a:t>Аллергия на местные анестетики.</a:t>
            </a:r>
          </a:p>
          <a:p>
            <a:pPr marL="354013" indent="-354013" eaLnBrk="1" hangingPunct="1">
              <a:lnSpc>
                <a:spcPct val="100000"/>
              </a:lnSpc>
            </a:pPr>
            <a:r>
              <a:rPr lang="ru-RU"/>
              <a:t>Кровотечение из дыхательных путей.</a:t>
            </a:r>
          </a:p>
          <a:p>
            <a:pPr marL="354013" indent="-354013" eaLnBrk="1" hangingPunct="1">
              <a:lnSpc>
                <a:spcPct val="100000"/>
              </a:lnSpc>
            </a:pPr>
            <a:r>
              <a:rPr lang="ru-RU"/>
              <a:t>Неспособность пациента к кооперации.</a:t>
            </a:r>
          </a:p>
          <a:p>
            <a:pPr marL="354013" indent="-354013" eaLnBrk="1" hangingPunct="1">
              <a:lnSpc>
                <a:spcPct val="100000"/>
              </a:lnSpc>
            </a:pPr>
            <a:r>
              <a:rPr lang="ru-RU" b="1"/>
              <a:t>Абсолютное противопоказание – отказ пациента.</a:t>
            </a:r>
            <a:endParaRPr lang="ru-RU"/>
          </a:p>
        </p:txBody>
      </p:sp>
      <p:sp>
        <p:nvSpPr>
          <p:cNvPr id="6" name="Заголовок 1"/>
          <p:cNvSpPr>
            <a:spLocks noGrp="1"/>
          </p:cNvSpPr>
          <p:nvPr>
            <p:ph type="title"/>
          </p:nvPr>
        </p:nvSpPr>
        <p:spPr>
          <a:xfrm>
            <a:off x="858838" y="288925"/>
            <a:ext cx="10515600" cy="1006475"/>
          </a:xfrm>
        </p:spPr>
        <p:txBody>
          <a:bodyPr rtlCol="0">
            <a:normAutofit fontScale="90000"/>
          </a:bodyPr>
          <a:lstStyle/>
          <a:p>
            <a:pPr algn="ctr" eaLnBrk="1" fontAlgn="auto" hangingPunct="1">
              <a:spcAft>
                <a:spcPts val="0"/>
              </a:spcAft>
              <a:defRPr/>
            </a:pPr>
            <a:r>
              <a:rPr lang="ru-RU" b="1" dirty="0">
                <a:solidFill>
                  <a:srgbClr val="FF0000"/>
                </a:solidFill>
                <a:latin typeface="+mn-lt"/>
              </a:rPr>
              <a:t>Подготовка к интубации трахеи в сознании</a:t>
            </a:r>
            <a:br>
              <a:rPr lang="ru-RU" b="1" dirty="0">
                <a:solidFill>
                  <a:srgbClr val="FF0000"/>
                </a:solidFill>
                <a:latin typeface="+mn-lt"/>
              </a:rPr>
            </a:br>
            <a:endParaRPr lang="ru-RU" b="1" dirty="0">
              <a:solidFill>
                <a:srgbClr val="FF0000"/>
              </a:solidFill>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Рисунок 6" descr="C:\Users\Андрей\Desktop\анестезиология\Интубация\Эргономика ИТвС_отредактировано-1.jpg"/>
          <p:cNvPicPr>
            <a:picLocks noChangeAspect="1" noChangeArrowheads="1"/>
          </p:cNvPicPr>
          <p:nvPr/>
        </p:nvPicPr>
        <p:blipFill>
          <a:blip r:embed="rId3"/>
          <a:srcRect/>
          <a:stretch>
            <a:fillRect/>
          </a:stretch>
        </p:blipFill>
        <p:spPr bwMode="auto">
          <a:xfrm>
            <a:off x="1241425" y="1169988"/>
            <a:ext cx="9626600" cy="5462587"/>
          </a:xfrm>
          <a:prstGeom prst="rect">
            <a:avLst/>
          </a:prstGeom>
          <a:noFill/>
          <a:ln w="9525">
            <a:noFill/>
            <a:miter lim="800000"/>
            <a:headEnd/>
            <a:tailEnd/>
          </a:ln>
        </p:spPr>
      </p:pic>
      <p:sp>
        <p:nvSpPr>
          <p:cNvPr id="22530" name="Прямоугольник 3"/>
          <p:cNvSpPr>
            <a:spLocks noChangeArrowheads="1"/>
          </p:cNvSpPr>
          <p:nvPr/>
        </p:nvSpPr>
        <p:spPr bwMode="auto">
          <a:xfrm>
            <a:off x="296863" y="119063"/>
            <a:ext cx="11517312" cy="946150"/>
          </a:xfrm>
          <a:prstGeom prst="rect">
            <a:avLst/>
          </a:prstGeom>
          <a:noFill/>
          <a:ln w="9525">
            <a:noFill/>
            <a:miter lim="800000"/>
            <a:headEnd/>
            <a:tailEnd/>
          </a:ln>
        </p:spPr>
        <p:txBody>
          <a:bodyPr>
            <a:spAutoFit/>
          </a:bodyPr>
          <a:lstStyle/>
          <a:p>
            <a:r>
              <a:rPr lang="ru-RU" sz="2800">
                <a:latin typeface="Calibri" pitchFamily="34" charset="0"/>
                <a:ea typeface="Calibri" pitchFamily="34" charset="0"/>
                <a:cs typeface="Times New Roman" pitchFamily="18" charset="0"/>
              </a:rPr>
              <a:t>Эргономика рабочего места: выполнение и безопасность ИТС.</a:t>
            </a:r>
          </a:p>
          <a:p>
            <a:r>
              <a:rPr lang="ru-RU" sz="2800">
                <a:latin typeface="Calibri" pitchFamily="34" charset="0"/>
                <a:ea typeface="Calibri" pitchFamily="34" charset="0"/>
                <a:cs typeface="Times New Roman" pitchFamily="18" charset="0"/>
              </a:rPr>
              <a:t>Ее следует обсудить до начала процедуры </a:t>
            </a:r>
            <a:r>
              <a:rPr lang="ru-RU" sz="2800">
                <a:latin typeface="Calibri" pitchFamily="34" charset="0"/>
              </a:rPr>
              <a:t>(</a:t>
            </a:r>
            <a:r>
              <a:rPr lang="en-US" sz="2800">
                <a:latin typeface="Calibri" pitchFamily="34" charset="0"/>
              </a:rPr>
              <a:t>Grade D</a:t>
            </a:r>
            <a:r>
              <a:rPr lang="ru-RU" sz="2800">
                <a:latin typeface="Calibri" pitchFamily="34"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a:xfrm>
            <a:off x="838200" y="-150813"/>
            <a:ext cx="10515600" cy="1325563"/>
          </a:xfrm>
        </p:spPr>
        <p:txBody>
          <a:bodyPr/>
          <a:lstStyle/>
          <a:p>
            <a:pPr algn="ctr" eaLnBrk="1" hangingPunct="1"/>
            <a:r>
              <a:rPr lang="ru-RU" b="1">
                <a:solidFill>
                  <a:srgbClr val="FF0000"/>
                </a:solidFill>
              </a:rPr>
              <a:t>Рекомендации</a:t>
            </a:r>
            <a:endParaRPr lang="ru-RU"/>
          </a:p>
        </p:txBody>
      </p:sp>
      <p:sp>
        <p:nvSpPr>
          <p:cNvPr id="24578" name="Объект 2"/>
          <p:cNvSpPr>
            <a:spLocks noGrp="1"/>
          </p:cNvSpPr>
          <p:nvPr>
            <p:ph idx="1"/>
          </p:nvPr>
        </p:nvSpPr>
        <p:spPr>
          <a:xfrm>
            <a:off x="206375" y="914400"/>
            <a:ext cx="11779250" cy="5408613"/>
          </a:xfrm>
        </p:spPr>
        <p:txBody>
          <a:bodyPr/>
          <a:lstStyle/>
          <a:p>
            <a:pPr eaLnBrk="1" hangingPunct="1">
              <a:lnSpc>
                <a:spcPct val="70000"/>
              </a:lnSpc>
            </a:pPr>
            <a:r>
              <a:rPr lang="ru-RU" sz="2400" b="1"/>
              <a:t>При наличии предикторов трудных дыхательных путей: </a:t>
            </a:r>
            <a:r>
              <a:rPr lang="ru-RU" sz="2400"/>
              <a:t>рассмотреть возможность выполнения </a:t>
            </a:r>
            <a:r>
              <a:rPr lang="ru-RU" sz="2400" b="1"/>
              <a:t>интубации в сознании</a:t>
            </a:r>
            <a:r>
              <a:rPr lang="ru-RU" sz="2400"/>
              <a:t>.</a:t>
            </a:r>
          </a:p>
          <a:p>
            <a:pPr eaLnBrk="1" hangingPunct="1">
              <a:lnSpc>
                <a:spcPct val="70000"/>
              </a:lnSpc>
            </a:pPr>
            <a:r>
              <a:rPr lang="ru-RU" sz="2400"/>
              <a:t>Чек-лист: рекомендован до и во время выполнения интубации в сознании.</a:t>
            </a:r>
          </a:p>
          <a:p>
            <a:pPr eaLnBrk="1" hangingPunct="1">
              <a:lnSpc>
                <a:spcPct val="70000"/>
              </a:lnSpc>
            </a:pPr>
            <a:r>
              <a:rPr lang="ru-RU" sz="2400" b="1"/>
              <a:t>Во всех случаях интубации </a:t>
            </a:r>
            <a:r>
              <a:rPr lang="ru-RU" sz="2400"/>
              <a:t>в сознании следует обеспечить поддержку кислородом.</a:t>
            </a:r>
          </a:p>
          <a:p>
            <a:pPr eaLnBrk="1" hangingPunct="1">
              <a:lnSpc>
                <a:spcPct val="70000"/>
              </a:lnSpc>
            </a:pPr>
            <a:r>
              <a:rPr lang="ru-RU" sz="2400" b="1"/>
              <a:t>Во всех случая</a:t>
            </a:r>
            <a:r>
              <a:rPr lang="ru-RU" sz="2400"/>
              <a:t> должна быть обеспечена и протестирована эффективная местная анестезия верхних дыхательных путей. Максимальная доза лидокаина, которую не следует превышать – 9 мг/кг сухой массы тела.</a:t>
            </a:r>
          </a:p>
          <a:p>
            <a:pPr eaLnBrk="1" hangingPunct="1">
              <a:lnSpc>
                <a:spcPct val="70000"/>
              </a:lnSpc>
            </a:pPr>
            <a:r>
              <a:rPr lang="ru-RU" sz="2400"/>
              <a:t>Может быть полезным использование минимальной седации. В идеальных условиях седация обеспечивается независимым врачом. Не следует использовать седацию как дополнение к местной анестезии.</a:t>
            </a:r>
          </a:p>
          <a:p>
            <a:pPr eaLnBrk="1" hangingPunct="1">
              <a:lnSpc>
                <a:spcPct val="70000"/>
              </a:lnSpc>
            </a:pPr>
            <a:r>
              <a:rPr lang="ru-RU" sz="2400"/>
              <a:t>Количество попыток следует ограничивать до трёх, с возможностью выполнения одной дополнительной попытки опытным оператором (3 + 1).</a:t>
            </a:r>
          </a:p>
          <a:p>
            <a:pPr eaLnBrk="1" hangingPunct="1">
              <a:lnSpc>
                <a:spcPct val="70000"/>
              </a:lnSpc>
            </a:pPr>
            <a:r>
              <a:rPr lang="ru-RU" sz="2400" b="1"/>
              <a:t>Анестезию следует выполнять только после подтверждения правильного положения трахеальной трубки методом двойной проверки (визуальное подтверждение + капнография).</a:t>
            </a:r>
          </a:p>
          <a:p>
            <a:pPr eaLnBrk="1" hangingPunct="1">
              <a:lnSpc>
                <a:spcPct val="70000"/>
              </a:lnSpc>
            </a:pPr>
            <a:r>
              <a:rPr lang="ru-RU" sz="2400"/>
              <a:t>Всем отделениям следует оказывать содействие анестезиологам в приобретении компетенции и поддержании навыков интубации в сознании.</a:t>
            </a:r>
          </a:p>
        </p:txBody>
      </p:sp>
      <p:sp>
        <p:nvSpPr>
          <p:cNvPr id="4" name="Прямоугольник 3"/>
          <p:cNvSpPr>
            <a:spLocks noChangeArrowheads="1"/>
          </p:cNvSpPr>
          <p:nvPr/>
        </p:nvSpPr>
        <p:spPr bwMode="auto">
          <a:xfrm>
            <a:off x="206375" y="1514475"/>
            <a:ext cx="11779250" cy="416962"/>
          </a:xfrm>
          <a:prstGeom prst="rect">
            <a:avLst/>
          </a:prstGeom>
          <a:solidFill>
            <a:schemeClr val="accent2">
              <a:alpha val="30000"/>
            </a:schemeClr>
          </a:solidFill>
          <a:ln w="25400" algn="ctr">
            <a:solidFill>
              <a:srgbClr val="FF0000"/>
            </a:solidFill>
            <a:miter lim="800000"/>
            <a:headEnd/>
            <a:tailEnd/>
          </a:ln>
        </p:spPr>
        <p:txBody>
          <a:bodyPr anchor="ctr"/>
          <a:lstStyle/>
          <a:p>
            <a:pPr algn="ctr" fontAlgn="auto">
              <a:spcBef>
                <a:spcPts val="0"/>
              </a:spcBef>
              <a:spcAft>
                <a:spcPts val="0"/>
              </a:spcAft>
              <a:defRPr/>
            </a:pPr>
            <a:endParaRPr lang="ru-RU">
              <a:solidFill>
                <a:schemeClr val="lt1"/>
              </a:solidFill>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755</TotalTime>
  <Words>2933</Words>
  <Application>Microsoft Office PowerPoint</Application>
  <PresentationFormat>Широкоэкранный</PresentationFormat>
  <Paragraphs>334</Paragraphs>
  <Slides>33</Slides>
  <Notes>4</Notes>
  <HiddenSlides>3</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33</vt:i4>
      </vt:variant>
    </vt:vector>
  </HeadingPairs>
  <TitlesOfParts>
    <vt:vector size="38" baseType="lpstr">
      <vt:lpstr>Arial</vt:lpstr>
      <vt:lpstr>Calibri</vt:lpstr>
      <vt:lpstr>Calibri Light</vt:lpstr>
      <vt:lpstr>Symbol</vt:lpstr>
      <vt:lpstr>Тема Office</vt:lpstr>
      <vt:lpstr>ФГБОУ ВО «Северный государственный медицинский университет» МЗ РФ  Кафедра анестезиологии и реаниматологии</vt:lpstr>
      <vt:lpstr>Введение</vt:lpstr>
      <vt:lpstr>Предпосылки к возникновению рекомендаций</vt:lpstr>
      <vt:lpstr>Рекомендации </vt:lpstr>
      <vt:lpstr>При наличии предикторов трудных дыхательных путей:  ИТС должна быть рассмотрена в качестве дальнейшей стратегии ведения (Grade D).  </vt:lpstr>
      <vt:lpstr>Интубация трахеи в сознании </vt:lpstr>
      <vt:lpstr>Подготовка к интубации трахеи в сознании </vt:lpstr>
      <vt:lpstr>Презентация PowerPoint</vt:lpstr>
      <vt:lpstr>Рекомендации</vt:lpstr>
      <vt:lpstr>Презентация PowerPoint</vt:lpstr>
      <vt:lpstr>Рекомендации</vt:lpstr>
      <vt:lpstr>Презентация PowerPoint</vt:lpstr>
      <vt:lpstr>Кислород </vt:lpstr>
      <vt:lpstr>Топикализация (МА дыхательных путей) </vt:lpstr>
      <vt:lpstr>Подготовка дыхательных путей </vt:lpstr>
      <vt:lpstr>Седация </vt:lpstr>
      <vt:lpstr>Двойная проверка положения ЭТТ </vt:lpstr>
      <vt:lpstr>Особые ситуации </vt:lpstr>
      <vt:lpstr>Особые ситуации </vt:lpstr>
      <vt:lpstr>Особые ситуации </vt:lpstr>
      <vt:lpstr>Особые ситуации </vt:lpstr>
      <vt:lpstr>Особые ситуации </vt:lpstr>
      <vt:lpstr>Особые ситуации </vt:lpstr>
      <vt:lpstr>Терапия осложнений (думаю, что этот слайд не нужен, можно все по следующему слайду рассказать) </vt:lpstr>
      <vt:lpstr>Презентация PowerPoint</vt:lpstr>
      <vt:lpstr>Неудачная ИТС (думаю, что этот слайд не нужен, можно все по следующему слайду рассказать)  </vt:lpstr>
      <vt:lpstr>Презентация PowerPoint</vt:lpstr>
      <vt:lpstr>Ведение в постинтубационном периоде </vt:lpstr>
      <vt:lpstr>Отработка навыков </vt:lpstr>
      <vt:lpstr>Будущие направления </vt:lpstr>
      <vt:lpstr>Выводы </vt:lpstr>
      <vt:lpstr>Рекомендации</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Рекомендации DAS по интубации в сознании</dc:title>
  <dc:creator>Евгения Лочехина</dc:creator>
  <cp:lastModifiedBy>Евгения Лочехина</cp:lastModifiedBy>
  <cp:revision>63</cp:revision>
  <dcterms:created xsi:type="dcterms:W3CDTF">2019-12-25T19:23:12Z</dcterms:created>
  <dcterms:modified xsi:type="dcterms:W3CDTF">2020-01-21T12:43:23Z</dcterms:modified>
</cp:coreProperties>
</file>